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9" r:id="rId2"/>
    <p:sldId id="304" r:id="rId3"/>
    <p:sldId id="290" r:id="rId4"/>
    <p:sldId id="291" r:id="rId5"/>
    <p:sldId id="292" r:id="rId6"/>
    <p:sldId id="293" r:id="rId7"/>
    <p:sldId id="294" r:id="rId8"/>
    <p:sldId id="295" r:id="rId9"/>
    <p:sldId id="296" r:id="rId10"/>
    <p:sldId id="297" r:id="rId11"/>
    <p:sldId id="298" r:id="rId12"/>
    <p:sldId id="301" r:id="rId13"/>
    <p:sldId id="302" r:id="rId14"/>
    <p:sldId id="305" r:id="rId15"/>
    <p:sldId id="266" r:id="rId16"/>
    <p:sldId id="279" r:id="rId17"/>
    <p:sldId id="280" r:id="rId18"/>
    <p:sldId id="273" r:id="rId19"/>
    <p:sldId id="282" r:id="rId20"/>
    <p:sldId id="269" r:id="rId21"/>
    <p:sldId id="277" r:id="rId22"/>
    <p:sldId id="288" r:id="rId23"/>
    <p:sldId id="287" r:id="rId24"/>
    <p:sldId id="285" r:id="rId25"/>
    <p:sldId id="286" r:id="rId26"/>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93" autoAdjust="0"/>
    <p:restoredTop sz="94630"/>
  </p:normalViewPr>
  <p:slideViewPr>
    <p:cSldViewPr snapToGrid="0" snapToObjects="1">
      <p:cViewPr varScale="1">
        <p:scale>
          <a:sx n="81" d="100"/>
          <a:sy n="81" d="100"/>
        </p:scale>
        <p:origin x="1296" y="6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67800"/>
            <a:ext cx="9144000" cy="3024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36759"/>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19/01/2018</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19/01/2018</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97956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a:xfrm>
            <a:off x="288521" y="139166"/>
            <a:ext cx="8581043" cy="641678"/>
          </a:xfrm>
        </p:spPr>
        <p:txBody>
          <a:bodyPr/>
          <a:lstStyle>
            <a:lvl1pPr>
              <a:defRPr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egnaposto contenuto 2"/>
          <p:cNvSpPr>
            <a:spLocks noGrp="1"/>
          </p:cNvSpPr>
          <p:nvPr>
            <p:ph idx="1"/>
          </p:nvPr>
        </p:nvSpPr>
        <p:spPr>
          <a:xfrm>
            <a:off x="343400" y="1289882"/>
            <a:ext cx="8323726" cy="4525963"/>
          </a:xfrm>
        </p:spPr>
        <p:txBody>
          <a:bodyPr/>
          <a:lstStyle>
            <a:lvl1pPr>
              <a:defRPr>
                <a:latin typeface="Calibri" panose="020F0502020204030204" pitchFamily="34" charset="0"/>
                <a:cs typeface="Calibri" panose="020F0502020204030204" pitchFamily="34" charset="0"/>
              </a:defRPr>
            </a:lvl1pPr>
          </a:lstStyle>
          <a:p>
            <a:pPr lvl="0"/>
            <a:endParaRPr lang="it-IT" dirty="0"/>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202398" y="6481870"/>
            <a:ext cx="2218364" cy="307777"/>
          </a:xfrm>
          <a:prstGeom prst="rect">
            <a:avLst/>
          </a:prstGeom>
          <a:noFill/>
        </p:spPr>
        <p:txBody>
          <a:bodyPr wrap="none" rtlCol="0">
            <a:spAutoFit/>
          </a:bodyPr>
          <a:lstStyle/>
          <a:p>
            <a:r>
              <a:rPr lang="it-IT" sz="1400" b="0" baseline="0" dirty="0">
                <a:solidFill>
                  <a:srgbClr val="FFFFFF"/>
                </a:solidFill>
                <a:latin typeface="Calibri" panose="020F0502020204030204" pitchFamily="34" charset="0"/>
                <a:cs typeface="Calibri" panose="020F0502020204030204" pitchFamily="34" charset="0"/>
              </a:rPr>
              <a:t>A. </a:t>
            </a:r>
            <a:r>
              <a:rPr lang="it-IT" sz="1400" b="0" baseline="0" dirty="0" err="1">
                <a:solidFill>
                  <a:srgbClr val="FFFFFF"/>
                </a:solidFill>
                <a:latin typeface="Calibri" panose="020F0502020204030204" pitchFamily="34" charset="0"/>
                <a:cs typeface="Calibri" panose="020F0502020204030204" pitchFamily="34" charset="0"/>
              </a:rPr>
              <a:t>Aimi</a:t>
            </a:r>
            <a:r>
              <a:rPr lang="it-IT" sz="1400" b="0" baseline="0" dirty="0">
                <a:solidFill>
                  <a:srgbClr val="FFFFFF"/>
                </a:solidFill>
                <a:latin typeface="Calibri" panose="020F0502020204030204" pitchFamily="34" charset="0"/>
                <a:cs typeface="Calibri" panose="020F0502020204030204" pitchFamily="34" charset="0"/>
              </a:rPr>
              <a:t>, R. Bigazzi, F. </a:t>
            </a:r>
            <a:r>
              <a:rPr lang="it-IT" sz="1400" b="0" baseline="0" dirty="0" err="1">
                <a:solidFill>
                  <a:srgbClr val="FFFFFF"/>
                </a:solidFill>
                <a:latin typeface="Calibri" panose="020F0502020204030204" pitchFamily="34" charset="0"/>
                <a:cs typeface="Calibri" panose="020F0502020204030204" pitchFamily="34" charset="0"/>
              </a:rPr>
              <a:t>Collini</a:t>
            </a:r>
            <a:endParaRPr lang="it-IT" sz="1400" b="0" dirty="0">
              <a:solidFill>
                <a:srgbClr val="FFFFFF"/>
              </a:solidFill>
              <a:latin typeface="Calibri" panose="020F0502020204030204" pitchFamily="34" charset="0"/>
              <a:cs typeface="Calibri" panose="020F0502020204030204" pitchFamily="34" charset="0"/>
            </a:endParaRPr>
          </a:p>
        </p:txBody>
      </p:sp>
      <p:grpSp>
        <p:nvGrpSpPr>
          <p:cNvPr id="132" name="Gruppo 131"/>
          <p:cNvGrpSpPr/>
          <p:nvPr userDrawn="1"/>
        </p:nvGrpSpPr>
        <p:grpSpPr>
          <a:xfrm>
            <a:off x="55925" y="80186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31" name="CasellaDiTesto 130">
            <a:extLst>
              <a:ext uri="{FF2B5EF4-FFF2-40B4-BE49-F238E27FC236}">
                <a16:creationId xmlns:a16="http://schemas.microsoft.com/office/drawing/2014/main" id="{D3D7109C-1DA8-46F3-97DE-4E2A899C10F2}"/>
              </a:ext>
            </a:extLst>
          </p:cNvPr>
          <p:cNvSpPr txBox="1"/>
          <p:nvPr userDrawn="1"/>
        </p:nvSpPr>
        <p:spPr>
          <a:xfrm>
            <a:off x="202398" y="6188266"/>
            <a:ext cx="1907189" cy="307777"/>
          </a:xfrm>
          <a:prstGeom prst="rect">
            <a:avLst/>
          </a:prstGeom>
          <a:noFill/>
        </p:spPr>
        <p:txBody>
          <a:bodyPr wrap="none" rtlCol="0">
            <a:spAutoFit/>
          </a:bodyPr>
          <a:lstStyle/>
          <a:p>
            <a:r>
              <a:rPr lang="it-IT" sz="1400" b="0" i="1" baseline="0" dirty="0">
                <a:solidFill>
                  <a:srgbClr val="FFFFFF"/>
                </a:solidFill>
                <a:latin typeface="Calibri" panose="020F0502020204030204" pitchFamily="34" charset="0"/>
                <a:cs typeface="Calibri" panose="020F0502020204030204" pitchFamily="34" charset="0"/>
              </a:rPr>
              <a:t>Software Engineering 2</a:t>
            </a:r>
            <a:endParaRPr lang="it-IT" sz="1400" b="0" i="1" dirty="0">
              <a:solidFill>
                <a:srgbClr val="FFFFFF"/>
              </a:solidFill>
              <a:latin typeface="Calibri" panose="020F0502020204030204" pitchFamily="34" charset="0"/>
              <a:cs typeface="Calibri" panose="020F0502020204030204" pitchFamily="34" charset="0"/>
            </a:endParaRPr>
          </a:p>
        </p:txBody>
      </p:sp>
      <p:sp>
        <p:nvSpPr>
          <p:cNvPr id="255" name="CasellaDiTesto 254">
            <a:extLst>
              <a:ext uri="{FF2B5EF4-FFF2-40B4-BE49-F238E27FC236}">
                <a16:creationId xmlns:a16="http://schemas.microsoft.com/office/drawing/2014/main" id="{E2CF68AB-D35F-4F71-9A11-57ADD4053E0E}"/>
              </a:ext>
            </a:extLst>
          </p:cNvPr>
          <p:cNvSpPr txBox="1"/>
          <p:nvPr userDrawn="1"/>
        </p:nvSpPr>
        <p:spPr>
          <a:xfrm>
            <a:off x="3738842" y="6295988"/>
            <a:ext cx="1443024" cy="400110"/>
          </a:xfrm>
          <a:prstGeom prst="rect">
            <a:avLst/>
          </a:prstGeom>
          <a:noFill/>
        </p:spPr>
        <p:txBody>
          <a:bodyPr wrap="none" rtlCol="0">
            <a:spAutoFit/>
          </a:bodyPr>
          <a:lstStyle/>
          <a:p>
            <a:pPr algn="ctr"/>
            <a:r>
              <a:rPr lang="it-IT" sz="2000" b="0" i="0" baseline="0" dirty="0" err="1">
                <a:solidFill>
                  <a:srgbClr val="FFFFFF"/>
                </a:solidFill>
                <a:latin typeface="Calibri" panose="020F0502020204030204" pitchFamily="34" charset="0"/>
                <a:cs typeface="Calibri" panose="020F0502020204030204" pitchFamily="34" charset="0"/>
              </a:rPr>
              <a:t>Travlendar</a:t>
            </a:r>
            <a:r>
              <a:rPr lang="it-IT" sz="2000" b="0" i="0" baseline="0" dirty="0">
                <a:solidFill>
                  <a:srgbClr val="FFFFFF"/>
                </a:solidFill>
                <a:latin typeface="Calibri" panose="020F0502020204030204" pitchFamily="34" charset="0"/>
                <a:cs typeface="Calibri" panose="020F0502020204030204" pitchFamily="34" charset="0"/>
              </a:rPr>
              <a:t>+</a:t>
            </a:r>
            <a:endParaRPr lang="it-IT" sz="2000" b="0" i="0"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19/01/2018</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19/01/2018</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19/01/2018</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19/01/2018</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19/01/2018</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19/01/2018</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19/01/2018</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18661"/>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238" y="1840063"/>
            <a:ext cx="1930286" cy="1423213"/>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60215"/>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61181"/>
            <a:ext cx="9036647" cy="153502"/>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191680" y="4469108"/>
            <a:ext cx="7772400" cy="968375"/>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7200" b="0" i="1" dirty="0" err="1">
                <a:latin typeface="Calibri" panose="020F0502020204030204" pitchFamily="34" charset="0"/>
                <a:cs typeface="Calibri" panose="020F0502020204030204" pitchFamily="34" charset="0"/>
              </a:rPr>
              <a:t>Travlendar</a:t>
            </a:r>
            <a:r>
              <a:rPr lang="it-IT" sz="7200" b="0" i="1" dirty="0">
                <a:latin typeface="Calibri" panose="020F0502020204030204" pitchFamily="34" charset="0"/>
                <a:cs typeface="Calibri" panose="020F0502020204030204" pitchFamily="34" charset="0"/>
              </a:rPr>
              <a:t>+</a:t>
            </a:r>
          </a:p>
        </p:txBody>
      </p:sp>
      <p:sp>
        <p:nvSpPr>
          <p:cNvPr id="133" name="Sottotitolo 2"/>
          <p:cNvSpPr txBox="1">
            <a:spLocks/>
          </p:cNvSpPr>
          <p:nvPr/>
        </p:nvSpPr>
        <p:spPr>
          <a:xfrm>
            <a:off x="642174" y="5713959"/>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it-IT" dirty="0">
              <a:solidFill>
                <a:schemeClr val="bg1"/>
              </a:solidFill>
              <a:latin typeface="Calibri" panose="020F0502020204030204" pitchFamily="34" charset="0"/>
              <a:cs typeface="Calibri" panose="020F0502020204030204" pitchFamily="34" charset="0"/>
            </a:endParaRPr>
          </a:p>
        </p:txBody>
      </p:sp>
      <p:sp>
        <p:nvSpPr>
          <p:cNvPr id="1030" name="CasellaDiTesto 1029">
            <a:extLst>
              <a:ext uri="{FF2B5EF4-FFF2-40B4-BE49-F238E27FC236}">
                <a16:creationId xmlns:a16="http://schemas.microsoft.com/office/drawing/2014/main" id="{DBDFC45F-10CF-4962-90AD-A1352B2B9E15}"/>
              </a:ext>
            </a:extLst>
          </p:cNvPr>
          <p:cNvSpPr txBox="1"/>
          <p:nvPr/>
        </p:nvSpPr>
        <p:spPr>
          <a:xfrm>
            <a:off x="1263022" y="5901809"/>
            <a:ext cx="4215267" cy="369332"/>
          </a:xfrm>
          <a:prstGeom prst="rect">
            <a:avLst/>
          </a:prstGeom>
          <a:noFill/>
        </p:spPr>
        <p:txBody>
          <a:bodyPr wrap="square" rtlCol="0">
            <a:spAutoFit/>
          </a:bodyPr>
          <a:lstStyle/>
          <a:p>
            <a:r>
              <a:rPr lang="it-IT" dirty="0" err="1">
                <a:solidFill>
                  <a:schemeClr val="bg1"/>
                </a:solidFill>
                <a:latin typeface="Calibri" panose="020F0502020204030204" pitchFamily="34" charset="0"/>
                <a:cs typeface="Calibri" panose="020F0502020204030204" pitchFamily="34" charset="0"/>
              </a:rPr>
              <a:t>Authors</a:t>
            </a:r>
            <a:r>
              <a:rPr lang="it-IT" dirty="0">
                <a:solidFill>
                  <a:schemeClr val="bg1"/>
                </a:solidFill>
                <a:latin typeface="Calibri" panose="020F0502020204030204" pitchFamily="34" charset="0"/>
                <a:cs typeface="Calibri" panose="020F0502020204030204" pitchFamily="34" charset="0"/>
              </a:rPr>
              <a:t>: A. </a:t>
            </a:r>
            <a:r>
              <a:rPr lang="it-IT" dirty="0" err="1">
                <a:solidFill>
                  <a:schemeClr val="bg1"/>
                </a:solidFill>
                <a:latin typeface="Calibri" panose="020F0502020204030204" pitchFamily="34" charset="0"/>
                <a:cs typeface="Calibri" panose="020F0502020204030204" pitchFamily="34" charset="0"/>
              </a:rPr>
              <a:t>Aimi</a:t>
            </a:r>
            <a:r>
              <a:rPr lang="it-IT" dirty="0">
                <a:solidFill>
                  <a:schemeClr val="bg1"/>
                </a:solidFill>
                <a:latin typeface="Calibri" panose="020F0502020204030204" pitchFamily="34" charset="0"/>
                <a:cs typeface="Calibri" panose="020F0502020204030204" pitchFamily="34" charset="0"/>
              </a:rPr>
              <a:t>, R. Bigazzi, F. </a:t>
            </a:r>
            <a:r>
              <a:rPr lang="it-IT" dirty="0" err="1">
                <a:solidFill>
                  <a:schemeClr val="bg1"/>
                </a:solidFill>
                <a:latin typeface="Calibri" panose="020F0502020204030204" pitchFamily="34" charset="0"/>
                <a:cs typeface="Calibri" panose="020F0502020204030204" pitchFamily="34" charset="0"/>
              </a:rPr>
              <a:t>Collini</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86620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56882-967E-41FA-9294-7C2C598D8E79}"/>
              </a:ext>
            </a:extLst>
          </p:cNvPr>
          <p:cNvSpPr>
            <a:spLocks noGrp="1"/>
          </p:cNvSpPr>
          <p:nvPr>
            <p:ph type="title"/>
          </p:nvPr>
        </p:nvSpPr>
        <p:spPr/>
        <p:txBody>
          <a:bodyPr/>
          <a:lstStyle/>
          <a:p>
            <a:r>
              <a:rPr lang="it-IT" dirty="0" err="1"/>
              <a:t>Alloy</a:t>
            </a:r>
            <a:endParaRPr lang="en-US" dirty="0"/>
          </a:p>
        </p:txBody>
      </p:sp>
      <p:sp>
        <p:nvSpPr>
          <p:cNvPr id="3" name="Segnaposto contenuto 2">
            <a:extLst>
              <a:ext uri="{FF2B5EF4-FFF2-40B4-BE49-F238E27FC236}">
                <a16:creationId xmlns:a16="http://schemas.microsoft.com/office/drawing/2014/main" id="{E7866DF0-B3AB-40A7-A8D6-732534316F55}"/>
              </a:ext>
            </a:extLst>
          </p:cNvPr>
          <p:cNvSpPr>
            <a:spLocks noGrp="1"/>
          </p:cNvSpPr>
          <p:nvPr>
            <p:ph idx="1"/>
          </p:nvPr>
        </p:nvSpPr>
        <p:spPr>
          <a:xfrm>
            <a:off x="343400" y="1147666"/>
            <a:ext cx="8323726" cy="4668180"/>
          </a:xfrm>
        </p:spPr>
        <p:txBody>
          <a:bodyPr/>
          <a:lstStyle/>
          <a:p>
            <a:pPr algn="just"/>
            <a:r>
              <a:rPr lang="it-IT" sz="2000" dirty="0" err="1"/>
              <a:t>Describe</a:t>
            </a:r>
            <a:r>
              <a:rPr lang="it-IT" sz="2000" dirty="0"/>
              <a:t> domain and </a:t>
            </a:r>
            <a:r>
              <a:rPr lang="it-IT" sz="2000" dirty="0" err="1"/>
              <a:t>properties</a:t>
            </a:r>
            <a:r>
              <a:rPr lang="it-IT" sz="2000" dirty="0"/>
              <a:t> plus the </a:t>
            </a:r>
            <a:r>
              <a:rPr lang="it-IT" sz="2000" dirty="0" err="1"/>
              <a:t>operations</a:t>
            </a:r>
            <a:r>
              <a:rPr lang="it-IT" sz="2000" dirty="0"/>
              <a:t> </a:t>
            </a:r>
            <a:r>
              <a:rPr lang="it-IT" sz="2000" dirty="0" err="1"/>
              <a:t>that</a:t>
            </a:r>
            <a:r>
              <a:rPr lang="it-IT" sz="2000" dirty="0"/>
              <a:t> the machine </a:t>
            </a:r>
            <a:r>
              <a:rPr lang="it-IT" sz="2000" dirty="0" err="1"/>
              <a:t>has</a:t>
            </a:r>
            <a:r>
              <a:rPr lang="it-IT" sz="2000" dirty="0"/>
              <a:t> to </a:t>
            </a:r>
            <a:r>
              <a:rPr lang="it-IT" sz="2000" dirty="0" err="1"/>
              <a:t>provide</a:t>
            </a:r>
            <a:r>
              <a:rPr lang="it-IT" sz="2000" dirty="0"/>
              <a:t> to </a:t>
            </a:r>
            <a:r>
              <a:rPr lang="it-IT" sz="2000" dirty="0" err="1"/>
              <a:t>formally</a:t>
            </a:r>
            <a:r>
              <a:rPr lang="it-IT" sz="2000" dirty="0"/>
              <a:t> model </a:t>
            </a:r>
            <a:r>
              <a:rPr lang="it-IT" sz="2000" dirty="0" err="1"/>
              <a:t>our</a:t>
            </a:r>
            <a:r>
              <a:rPr lang="it-IT" sz="2000" dirty="0"/>
              <a:t> system.</a:t>
            </a:r>
          </a:p>
          <a:p>
            <a:pPr algn="just"/>
            <a:endParaRPr lang="en-US" dirty="0"/>
          </a:p>
        </p:txBody>
      </p:sp>
      <p:pic>
        <p:nvPicPr>
          <p:cNvPr id="15" name="Immagine 14" descr="Immagine che contiene mappa, testo&#10;&#10;Descrizione generata con affidabilità molto elevata">
            <a:extLst>
              <a:ext uri="{FF2B5EF4-FFF2-40B4-BE49-F238E27FC236}">
                <a16:creationId xmlns:a16="http://schemas.microsoft.com/office/drawing/2014/main" id="{B19D486A-DD1B-45AB-9D47-A7C978201FFA}"/>
              </a:ext>
            </a:extLst>
          </p:cNvPr>
          <p:cNvPicPr>
            <a:picLocks noChangeAspect="1"/>
          </p:cNvPicPr>
          <p:nvPr/>
        </p:nvPicPr>
        <p:blipFill>
          <a:blip r:embed="rId2"/>
          <a:stretch>
            <a:fillRect/>
          </a:stretch>
        </p:blipFill>
        <p:spPr>
          <a:xfrm>
            <a:off x="7042" y="2006083"/>
            <a:ext cx="9144000" cy="3809763"/>
          </a:xfrm>
          <a:prstGeom prst="rect">
            <a:avLst/>
          </a:prstGeom>
        </p:spPr>
      </p:pic>
    </p:spTree>
    <p:extLst>
      <p:ext uri="{BB962C8B-B14F-4D97-AF65-F5344CB8AC3E}">
        <p14:creationId xmlns:p14="http://schemas.microsoft.com/office/powerpoint/2010/main" val="243156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Constraints</a:t>
            </a:r>
            <a:endParaRPr lang="it-IT" dirty="0"/>
          </a:p>
        </p:txBody>
      </p:sp>
      <p:sp>
        <p:nvSpPr>
          <p:cNvPr id="3" name="Segnaposto contenuto 2"/>
          <p:cNvSpPr>
            <a:spLocks noGrp="1"/>
          </p:cNvSpPr>
          <p:nvPr>
            <p:ph idx="1"/>
          </p:nvPr>
        </p:nvSpPr>
        <p:spPr>
          <a:xfrm>
            <a:off x="417179" y="1276028"/>
            <a:ext cx="8323726" cy="4525963"/>
          </a:xfrm>
        </p:spPr>
        <p:txBody>
          <a:bodyPr>
            <a:normAutofit fontScale="25000" lnSpcReduction="20000"/>
          </a:bodyPr>
          <a:lstStyle/>
          <a:p>
            <a:r>
              <a:rPr lang="it-IT" sz="8000" dirty="0"/>
              <a:t>//</a:t>
            </a:r>
            <a:r>
              <a:rPr lang="it-IT" sz="8000" dirty="0" err="1"/>
              <a:t>Preferences</a:t>
            </a:r>
            <a:r>
              <a:rPr lang="it-IT" sz="8000" dirty="0"/>
              <a:t> are </a:t>
            </a:r>
            <a:r>
              <a:rPr lang="it-IT" sz="8000" dirty="0" err="1"/>
              <a:t>connected</a:t>
            </a:r>
            <a:r>
              <a:rPr lang="it-IT" sz="8000" dirty="0"/>
              <a:t> to </a:t>
            </a:r>
            <a:r>
              <a:rPr lang="it-IT" sz="8000" dirty="0" err="1"/>
              <a:t>what</a:t>
            </a:r>
            <a:r>
              <a:rPr lang="it-IT" sz="8000" dirty="0"/>
              <a:t> the </a:t>
            </a:r>
            <a:r>
              <a:rPr lang="it-IT" sz="8000" dirty="0" err="1"/>
              <a:t>user</a:t>
            </a:r>
            <a:r>
              <a:rPr lang="it-IT" sz="8000" dirty="0"/>
              <a:t> </a:t>
            </a:r>
            <a:r>
              <a:rPr lang="it-IT" sz="8000" dirty="0" err="1"/>
              <a:t>owns</a:t>
            </a:r>
            <a:r>
              <a:rPr lang="it-IT" sz="8000" dirty="0"/>
              <a:t> or </a:t>
            </a:r>
            <a:r>
              <a:rPr lang="it-IT" sz="8000" dirty="0" err="1"/>
              <a:t>provides</a:t>
            </a:r>
            <a:endParaRPr lang="it-IT" sz="8000" dirty="0"/>
          </a:p>
          <a:p>
            <a:r>
              <a:rPr lang="it-IT" sz="8000" dirty="0" err="1"/>
              <a:t>fact</a:t>
            </a:r>
            <a:r>
              <a:rPr lang="it-IT" sz="8000" dirty="0"/>
              <a:t> </a:t>
            </a:r>
            <a:r>
              <a:rPr lang="it-IT" sz="8000" dirty="0" err="1"/>
              <a:t>consistentPreferences</a:t>
            </a:r>
            <a:r>
              <a:rPr lang="it-IT" sz="8000" dirty="0"/>
              <a:t>{</a:t>
            </a:r>
          </a:p>
          <a:p>
            <a:r>
              <a:rPr lang="it-IT" sz="8000" dirty="0"/>
              <a:t>	</a:t>
            </a:r>
            <a:r>
              <a:rPr lang="it-IT" sz="8000" dirty="0" err="1"/>
              <a:t>all</a:t>
            </a:r>
            <a:r>
              <a:rPr lang="it-IT" sz="8000" dirty="0"/>
              <a:t> </a:t>
            </a:r>
            <a:r>
              <a:rPr lang="it-IT" sz="8000" dirty="0" err="1"/>
              <a:t>p</a:t>
            </a:r>
            <a:r>
              <a:rPr lang="it-IT" sz="8000" dirty="0"/>
              <a:t>: </a:t>
            </a:r>
            <a:r>
              <a:rPr lang="it-IT" sz="8000" dirty="0" err="1"/>
              <a:t>Preference</a:t>
            </a:r>
            <a:r>
              <a:rPr lang="it-IT" sz="8000" dirty="0"/>
              <a:t> | </a:t>
            </a:r>
            <a:r>
              <a:rPr lang="it-IT" sz="8000" dirty="0" err="1"/>
              <a:t>one</a:t>
            </a:r>
            <a:r>
              <a:rPr lang="it-IT" sz="8000" dirty="0"/>
              <a:t> u: User | </a:t>
            </a:r>
            <a:r>
              <a:rPr lang="it-IT" sz="8000" dirty="0" err="1"/>
              <a:t>p</a:t>
            </a:r>
            <a:r>
              <a:rPr lang="it-IT" sz="8000" dirty="0"/>
              <a:t> in </a:t>
            </a:r>
            <a:r>
              <a:rPr lang="it-IT" sz="8000" dirty="0" err="1"/>
              <a:t>u.preferences</a:t>
            </a:r>
            <a:r>
              <a:rPr lang="it-IT" sz="8000" dirty="0"/>
              <a:t> &amp;&amp; (</a:t>
            </a:r>
            <a:r>
              <a:rPr lang="it-IT" sz="8000" dirty="0" err="1"/>
              <a:t>p.carshare</a:t>
            </a:r>
            <a:r>
              <a:rPr lang="it-IT" sz="8000" dirty="0"/>
              <a:t>=False =&gt; #</a:t>
            </a:r>
            <a:r>
              <a:rPr lang="it-IT" sz="8000" dirty="0" err="1"/>
              <a:t>u.subscribed</a:t>
            </a:r>
            <a:r>
              <a:rPr lang="it-IT" sz="8000" dirty="0"/>
              <a:t>=0)</a:t>
            </a:r>
          </a:p>
          <a:p>
            <a:r>
              <a:rPr lang="it-IT" sz="8000" dirty="0"/>
              <a:t>	&amp;&amp; (</a:t>
            </a:r>
            <a:r>
              <a:rPr lang="it-IT" sz="8000" dirty="0" err="1"/>
              <a:t>p.ownMean</a:t>
            </a:r>
            <a:r>
              <a:rPr lang="it-IT" sz="8000" dirty="0"/>
              <a:t>=False =&gt; #</a:t>
            </a:r>
            <a:r>
              <a:rPr lang="it-IT" sz="8000" dirty="0" err="1"/>
              <a:t>u.owns</a:t>
            </a:r>
            <a:r>
              <a:rPr lang="it-IT" sz="8000" dirty="0"/>
              <a:t>=0)</a:t>
            </a:r>
          </a:p>
          <a:p>
            <a:r>
              <a:rPr lang="it-IT" sz="8000" dirty="0"/>
              <a:t>	&amp;&amp; (</a:t>
            </a:r>
            <a:r>
              <a:rPr lang="it-IT" sz="8000" dirty="0" err="1"/>
              <a:t>p.bikeshare</a:t>
            </a:r>
            <a:r>
              <a:rPr lang="it-IT" sz="8000" dirty="0"/>
              <a:t>=False =&gt; #</a:t>
            </a:r>
            <a:r>
              <a:rPr lang="it-IT" sz="8000" dirty="0" err="1"/>
              <a:t>u.subscribed</a:t>
            </a:r>
            <a:r>
              <a:rPr lang="it-IT" sz="8000" dirty="0"/>
              <a:t>=0)</a:t>
            </a:r>
          </a:p>
          <a:p>
            <a:r>
              <a:rPr lang="it-IT" sz="8000" dirty="0"/>
              <a:t>	&amp;&amp; (</a:t>
            </a:r>
            <a:r>
              <a:rPr lang="it-IT" sz="8000" dirty="0" err="1"/>
              <a:t>p.publicMean</a:t>
            </a:r>
            <a:r>
              <a:rPr lang="it-IT" sz="8000" dirty="0"/>
              <a:t>=False =&gt; #</a:t>
            </a:r>
            <a:r>
              <a:rPr lang="it-IT" sz="8000" dirty="0" err="1"/>
              <a:t>u.provides</a:t>
            </a:r>
            <a:r>
              <a:rPr lang="it-IT" sz="8000" dirty="0"/>
              <a:t>=0)</a:t>
            </a:r>
          </a:p>
          <a:p>
            <a:r>
              <a:rPr lang="it-IT" sz="8000" dirty="0"/>
              <a:t>}</a:t>
            </a:r>
          </a:p>
          <a:p>
            <a:endParaRPr lang="it-IT" sz="8000" dirty="0"/>
          </a:p>
          <a:p>
            <a:endParaRPr lang="it-IT" sz="8000" dirty="0"/>
          </a:p>
          <a:p>
            <a:r>
              <a:rPr lang="it-IT" sz="8000" dirty="0"/>
              <a:t>//</a:t>
            </a:r>
            <a:r>
              <a:rPr lang="it-IT" sz="8000" dirty="0" err="1"/>
              <a:t>Users</a:t>
            </a:r>
            <a:r>
              <a:rPr lang="it-IT" sz="8000" dirty="0"/>
              <a:t> </a:t>
            </a:r>
            <a:r>
              <a:rPr lang="it-IT" sz="8000" dirty="0" err="1"/>
              <a:t>will</a:t>
            </a:r>
            <a:r>
              <a:rPr lang="it-IT" sz="8000" dirty="0"/>
              <a:t> </a:t>
            </a:r>
            <a:r>
              <a:rPr lang="it-IT" sz="8000" dirty="0" err="1"/>
              <a:t>travel</a:t>
            </a:r>
            <a:r>
              <a:rPr lang="it-IT" sz="8000" dirty="0"/>
              <a:t> on </a:t>
            </a:r>
            <a:r>
              <a:rPr lang="it-IT" sz="8000" dirty="0" err="1"/>
              <a:t>mean</a:t>
            </a:r>
            <a:r>
              <a:rPr lang="it-IT" sz="8000" dirty="0"/>
              <a:t> </a:t>
            </a:r>
            <a:r>
              <a:rPr lang="it-IT" sz="8000" dirty="0" err="1"/>
              <a:t>they</a:t>
            </a:r>
            <a:r>
              <a:rPr lang="it-IT" sz="8000" dirty="0"/>
              <a:t> </a:t>
            </a:r>
            <a:r>
              <a:rPr lang="it-IT" sz="8000" dirty="0" err="1"/>
              <a:t>could</a:t>
            </a:r>
            <a:r>
              <a:rPr lang="it-IT" sz="8000" dirty="0"/>
              <a:t> take</a:t>
            </a:r>
          </a:p>
          <a:p>
            <a:r>
              <a:rPr lang="it-IT" sz="8000" dirty="0" err="1"/>
              <a:t>fact</a:t>
            </a:r>
            <a:r>
              <a:rPr lang="it-IT" sz="8000" dirty="0"/>
              <a:t> </a:t>
            </a:r>
            <a:r>
              <a:rPr lang="it-IT" sz="8000" dirty="0" err="1"/>
              <a:t>noUnauthorizedMean</a:t>
            </a:r>
            <a:r>
              <a:rPr lang="it-IT" sz="8000" dirty="0"/>
              <a:t>{</a:t>
            </a:r>
          </a:p>
          <a:p>
            <a:r>
              <a:rPr lang="it-IT" sz="8000" dirty="0"/>
              <a:t>	</a:t>
            </a:r>
            <a:r>
              <a:rPr lang="it-IT" sz="8000" dirty="0" err="1"/>
              <a:t>all</a:t>
            </a:r>
            <a:r>
              <a:rPr lang="it-IT" sz="8000" dirty="0"/>
              <a:t> u: User, t: Travel | </a:t>
            </a:r>
            <a:r>
              <a:rPr lang="it-IT" sz="8000" dirty="0" err="1"/>
              <a:t>t.mean</a:t>
            </a:r>
            <a:r>
              <a:rPr lang="it-IT" sz="8000" dirty="0"/>
              <a:t> in </a:t>
            </a:r>
            <a:r>
              <a:rPr lang="it-IT" sz="8000" dirty="0" err="1"/>
              <a:t>u.owns</a:t>
            </a:r>
            <a:r>
              <a:rPr lang="it-IT" sz="8000" dirty="0"/>
              <a:t> || </a:t>
            </a:r>
            <a:r>
              <a:rPr lang="it-IT" sz="8000" dirty="0" err="1"/>
              <a:t>t.mean</a:t>
            </a:r>
            <a:r>
              <a:rPr lang="it-IT" sz="8000" dirty="0"/>
              <a:t> in </a:t>
            </a:r>
            <a:r>
              <a:rPr lang="it-IT" sz="8000" dirty="0" err="1"/>
              <a:t>u.subscribed</a:t>
            </a:r>
            <a:r>
              <a:rPr lang="it-IT" sz="8000" dirty="0"/>
              <a:t>|| </a:t>
            </a:r>
          </a:p>
          <a:p>
            <a:r>
              <a:rPr lang="it-IT" sz="8000" dirty="0"/>
              <a:t>	</a:t>
            </a:r>
            <a:r>
              <a:rPr lang="it-IT" sz="8000" dirty="0" err="1"/>
              <a:t>t.needed</a:t>
            </a:r>
            <a:r>
              <a:rPr lang="it-IT" sz="8000" dirty="0"/>
              <a:t> in </a:t>
            </a:r>
            <a:r>
              <a:rPr lang="it-IT" sz="8000" dirty="0" err="1"/>
              <a:t>u.provides</a:t>
            </a:r>
            <a:endParaRPr lang="it-IT" sz="8000" dirty="0"/>
          </a:p>
          <a:p>
            <a:r>
              <a:rPr lang="it-IT" sz="8000" dirty="0"/>
              <a:t>}</a:t>
            </a:r>
          </a:p>
          <a:p>
            <a:r>
              <a:rPr lang="it-IT" sz="8000" dirty="0"/>
              <a:t> </a:t>
            </a:r>
          </a:p>
          <a:p>
            <a:endParaRPr lang="it-IT" sz="7200" dirty="0"/>
          </a:p>
          <a:p>
            <a:r>
              <a:rPr lang="it-IT" sz="8000" dirty="0"/>
              <a:t> </a:t>
            </a:r>
          </a:p>
          <a:p>
            <a:r>
              <a:rPr lang="it-IT" dirty="0"/>
              <a:t> </a:t>
            </a:r>
          </a:p>
          <a:p>
            <a:r>
              <a:rPr lang="it-IT" dirty="0"/>
              <a:t> </a:t>
            </a:r>
          </a:p>
        </p:txBody>
      </p:sp>
    </p:spTree>
    <p:extLst>
      <p:ext uri="{BB962C8B-B14F-4D97-AF65-F5344CB8AC3E}">
        <p14:creationId xmlns:p14="http://schemas.microsoft.com/office/powerpoint/2010/main" val="73428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973FC6-3797-4FE5-926E-304C5CA9EC88}"/>
              </a:ext>
            </a:extLst>
          </p:cNvPr>
          <p:cNvSpPr>
            <a:spLocks noGrp="1"/>
          </p:cNvSpPr>
          <p:nvPr>
            <p:ph type="title"/>
          </p:nvPr>
        </p:nvSpPr>
        <p:spPr/>
        <p:txBody>
          <a:bodyPr/>
          <a:lstStyle/>
          <a:p>
            <a:r>
              <a:rPr lang="it-IT" dirty="0" err="1"/>
              <a:t>Assertions</a:t>
            </a:r>
            <a:endParaRPr lang="en-US" dirty="0"/>
          </a:p>
        </p:txBody>
      </p:sp>
      <p:sp>
        <p:nvSpPr>
          <p:cNvPr id="3" name="Segnaposto contenuto 2">
            <a:extLst>
              <a:ext uri="{FF2B5EF4-FFF2-40B4-BE49-F238E27FC236}">
                <a16:creationId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oneTravelAtATime</a:t>
            </a:r>
            <a:endParaRPr lang="en-US" dirty="0"/>
          </a:p>
          <a:p>
            <a:pPr algn="just"/>
            <a:r>
              <a:rPr lang="en-US" dirty="0"/>
              <a:t>{ </a:t>
            </a:r>
          </a:p>
          <a:p>
            <a:pPr algn="just"/>
            <a:r>
              <a:rPr lang="en-US" dirty="0"/>
              <a:t>	no u: User | one </a:t>
            </a:r>
            <a:r>
              <a:rPr lang="en-US" dirty="0" err="1"/>
              <a:t>disj</a:t>
            </a:r>
            <a:r>
              <a:rPr lang="en-US" dirty="0"/>
              <a:t> t1, t2: Travel | all i: </a:t>
            </a:r>
            <a:r>
              <a:rPr lang="en-US" dirty="0" err="1"/>
              <a:t>u.schedule.inds</a:t>
            </a:r>
            <a:r>
              <a:rPr lang="en-US" dirty="0"/>
              <a:t>  | t1 </a:t>
            </a:r>
            <a:r>
              <a:rPr lang="en-US"/>
              <a:t>in 	u</a:t>
            </a:r>
            <a:r>
              <a:rPr lang="en-US" dirty="0" err="1"/>
              <a:t>.schedule</a:t>
            </a:r>
            <a:r>
              <a:rPr lang="en-US" dirty="0"/>
              <a:t>[</a:t>
            </a:r>
            <a:r>
              <a:rPr lang="en-US" dirty="0" err="1"/>
              <a:t>i</a:t>
            </a:r>
            <a:r>
              <a:rPr lang="en-US" dirty="0"/>
              <a:t>].requires </a:t>
            </a:r>
          </a:p>
          <a:p>
            <a:pPr algn="just"/>
            <a:r>
              <a:rPr lang="en-US" dirty="0"/>
              <a:t>	&amp;&amp; t2 in </a:t>
            </a:r>
            <a:r>
              <a:rPr lang="en-US" dirty="0" err="1"/>
              <a:t>u.schedule</a:t>
            </a:r>
            <a:r>
              <a:rPr lang="en-US" dirty="0"/>
              <a:t>[</a:t>
            </a:r>
            <a:r>
              <a:rPr lang="en-US" dirty="0" err="1"/>
              <a:t>i</a:t>
            </a:r>
            <a:r>
              <a:rPr lang="en-US" dirty="0"/>
              <a:t>].requires &amp;&amp; t1.date=t2.date</a:t>
            </a:r>
          </a:p>
          <a:p>
            <a:pPr algn="just"/>
            <a:r>
              <a:rPr lang="en-US" dirty="0"/>
              <a:t>	&amp;&amp; (t1.endingTime&gt;t2.startingTime || t2.endingTime&gt;t1.startingTime)</a:t>
            </a:r>
          </a:p>
          <a:p>
            <a:pPr algn="just"/>
            <a:r>
              <a:rPr lang="en-US" dirty="0"/>
              <a:t>}</a:t>
            </a:r>
          </a:p>
        </p:txBody>
      </p:sp>
    </p:spTree>
    <p:extLst>
      <p:ext uri="{BB962C8B-B14F-4D97-AF65-F5344CB8AC3E}">
        <p14:creationId xmlns:p14="http://schemas.microsoft.com/office/powerpoint/2010/main" val="4007438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973FC6-3797-4FE5-926E-304C5CA9EC88}"/>
              </a:ext>
            </a:extLst>
          </p:cNvPr>
          <p:cNvSpPr>
            <a:spLocks noGrp="1"/>
          </p:cNvSpPr>
          <p:nvPr>
            <p:ph type="title"/>
          </p:nvPr>
        </p:nvSpPr>
        <p:spPr/>
        <p:txBody>
          <a:bodyPr/>
          <a:lstStyle/>
          <a:p>
            <a:r>
              <a:rPr lang="it-IT" dirty="0" err="1"/>
              <a:t>Results</a:t>
            </a:r>
            <a:endParaRPr lang="en-US" dirty="0"/>
          </a:p>
        </p:txBody>
      </p:sp>
      <p:sp>
        <p:nvSpPr>
          <p:cNvPr id="3" name="Segnaposto contenuto 2">
            <a:extLst>
              <a:ext uri="{FF2B5EF4-FFF2-40B4-BE49-F238E27FC236}">
                <a16:creationId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it-IT" sz="2000" dirty="0"/>
              <a:t>And </a:t>
            </a:r>
            <a:r>
              <a:rPr lang="it-IT" sz="2000" dirty="0" err="1"/>
              <a:t>we</a:t>
            </a:r>
            <a:r>
              <a:rPr lang="it-IT" sz="2000" dirty="0"/>
              <a:t> </a:t>
            </a:r>
            <a:r>
              <a:rPr lang="it-IT" sz="2000" dirty="0" err="1"/>
              <a:t>will</a:t>
            </a:r>
            <a:r>
              <a:rPr lang="it-IT" sz="2000" dirty="0"/>
              <a:t> </a:t>
            </a:r>
            <a:r>
              <a:rPr lang="it-IT" sz="2000" dirty="0" err="1"/>
              <a:t>get</a:t>
            </a:r>
            <a:r>
              <a:rPr lang="it-IT" sz="2000" dirty="0"/>
              <a:t>:</a:t>
            </a:r>
            <a:endParaRPr lang="en-US" sz="2000" dirty="0"/>
          </a:p>
        </p:txBody>
      </p:sp>
      <p:pic>
        <p:nvPicPr>
          <p:cNvPr id="5" name="Immagine 4" descr="Immagine che contiene testo&#10;&#10;Descrizione generata con affidabilità elevata">
            <a:extLst>
              <a:ext uri="{FF2B5EF4-FFF2-40B4-BE49-F238E27FC236}">
                <a16:creationId xmlns:a16="http://schemas.microsoft.com/office/drawing/2014/main" id="{22910B9B-0EC2-433F-A22D-5BA5AECF727C}"/>
              </a:ext>
            </a:extLst>
          </p:cNvPr>
          <p:cNvPicPr>
            <a:picLocks noChangeAspect="1"/>
          </p:cNvPicPr>
          <p:nvPr/>
        </p:nvPicPr>
        <p:blipFill rotWithShape="1">
          <a:blip r:embed="rId2"/>
          <a:srcRect t="76478"/>
          <a:stretch/>
        </p:blipFill>
        <p:spPr>
          <a:xfrm>
            <a:off x="1157135" y="1825641"/>
            <a:ext cx="6840631" cy="2121207"/>
          </a:xfrm>
          <a:prstGeom prst="rect">
            <a:avLst/>
          </a:prstGeom>
        </p:spPr>
      </p:pic>
    </p:spTree>
    <p:extLst>
      <p:ext uri="{BB962C8B-B14F-4D97-AF65-F5344CB8AC3E}">
        <p14:creationId xmlns:p14="http://schemas.microsoft.com/office/powerpoint/2010/main" val="158043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Firma convenzione </a:t>
            </a:r>
            <a:br>
              <a:rPr lang="it-IT" sz="2800" dirty="0"/>
            </a:br>
            <a:r>
              <a:rPr lang="it-IT" sz="2800" dirty="0"/>
              <a:t>Politecnico di Milano e Veneranda Fabbrica del Duomo di Milano</a:t>
            </a:r>
          </a:p>
        </p:txBody>
      </p:sp>
      <p:sp>
        <p:nvSpPr>
          <p:cNvPr id="11" name="Sottotitolo 10"/>
          <p:cNvSpPr>
            <a:spLocks noGrp="1"/>
          </p:cNvSpPr>
          <p:nvPr>
            <p:ph type="subTitle" idx="4294967295"/>
          </p:nvPr>
        </p:nvSpPr>
        <p:spPr>
          <a:xfrm>
            <a:off x="641534" y="5743574"/>
            <a:ext cx="7772400" cy="708025"/>
          </a:xfrm>
        </p:spPr>
        <p:txBody>
          <a:bodyPr>
            <a:normAutofit fontScale="92500" lnSpcReduction="10000"/>
          </a:bodyPr>
          <a:lstStyle/>
          <a:p>
            <a:pPr algn="ctr"/>
            <a:r>
              <a:rPr lang="it-IT" b="1" dirty="0">
                <a:solidFill>
                  <a:schemeClr val="bg1"/>
                </a:solidFill>
              </a:rPr>
              <a:t>Aula Magna – Rettorato</a:t>
            </a:r>
          </a:p>
          <a:p>
            <a:pPr algn="ctr"/>
            <a:r>
              <a:rPr lang="it-IT" b="1" dirty="0">
                <a:solidFill>
                  <a:schemeClr val="bg1"/>
                </a:solidFill>
              </a:rPr>
              <a:t>Mercoledì 27 maggio 2015</a:t>
            </a:r>
          </a:p>
          <a:p>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85" y="1137707"/>
            <a:ext cx="4474768" cy="1888069"/>
          </a:xfrm>
          <a:prstGeom prst="rect">
            <a:avLst/>
          </a:prstGeom>
        </p:spPr>
      </p:pic>
      <p:sp>
        <p:nvSpPr>
          <p:cNvPr id="7" name="Rettangolo 6"/>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8" name="Gruppo 7"/>
          <p:cNvGrpSpPr/>
          <p:nvPr/>
        </p:nvGrpSpPr>
        <p:grpSpPr>
          <a:xfrm>
            <a:off x="48007" y="3816351"/>
            <a:ext cx="9036647" cy="180000"/>
            <a:chOff x="1218340" y="275867"/>
            <a:chExt cx="17715122" cy="567843"/>
          </a:xfrm>
        </p:grpSpPr>
        <p:cxnSp>
          <p:nvCxnSpPr>
            <p:cNvPr id="9" name="Connettore 1 8"/>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9"/>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0" name="Titolo 1"/>
          <p:cNvSpPr txBox="1">
            <a:spLocks/>
          </p:cNvSpPr>
          <p:nvPr/>
        </p:nvSpPr>
        <p:spPr>
          <a:xfrm>
            <a:off x="389729" y="5131434"/>
            <a:ext cx="8581043" cy="968375"/>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3200" b="0" i="1" dirty="0">
                <a:latin typeface="+mj-lt"/>
              </a:rPr>
              <a:t>Design </a:t>
            </a:r>
            <a:r>
              <a:rPr lang="it-IT" sz="3200" b="0" i="1" dirty="0" err="1">
                <a:latin typeface="+mj-lt"/>
              </a:rPr>
              <a:t>Document</a:t>
            </a:r>
            <a:endParaRPr lang="it-IT" sz="3200" b="0" i="1" dirty="0">
              <a:latin typeface="+mj-lt"/>
            </a:endParaRPr>
          </a:p>
        </p:txBody>
      </p:sp>
      <p:pic>
        <p:nvPicPr>
          <p:cNvPr id="132" name="Immagine 131">
            <a:extLst>
              <a:ext uri="{FF2B5EF4-FFF2-40B4-BE49-F238E27FC236}">
                <a16:creationId xmlns:a16="http://schemas.microsoft.com/office/drawing/2014/main" id="{65BA30AD-956E-4548-99FA-F4D645D2BD44}"/>
              </a:ext>
            </a:extLst>
          </p:cNvPr>
          <p:cNvPicPr>
            <a:picLocks noChangeAspect="1"/>
          </p:cNvPicPr>
          <p:nvPr/>
        </p:nvPicPr>
        <p:blipFill>
          <a:blip r:embed="rId3"/>
          <a:stretch>
            <a:fillRect/>
          </a:stretch>
        </p:blipFill>
        <p:spPr>
          <a:xfrm>
            <a:off x="6047143" y="1137706"/>
            <a:ext cx="1888070" cy="1888070"/>
          </a:xfrm>
          <a:prstGeom prst="rect">
            <a:avLst/>
          </a:prstGeom>
        </p:spPr>
      </p:pic>
    </p:spTree>
    <p:extLst>
      <p:ext uri="{BB962C8B-B14F-4D97-AF65-F5344CB8AC3E}">
        <p14:creationId xmlns:p14="http://schemas.microsoft.com/office/powerpoint/2010/main" val="3315805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600C55-18C5-4149-8826-E2E950D11300}"/>
              </a:ext>
            </a:extLst>
          </p:cNvPr>
          <p:cNvSpPr>
            <a:spLocks noGrp="1"/>
          </p:cNvSpPr>
          <p:nvPr>
            <p:ph type="title"/>
          </p:nvPr>
        </p:nvSpPr>
        <p:spPr/>
        <p:txBody>
          <a:bodyPr>
            <a:normAutofit/>
          </a:bodyPr>
          <a:lstStyle/>
          <a:p>
            <a:r>
              <a:rPr lang="en-US" dirty="0"/>
              <a:t>High Level</a:t>
            </a:r>
          </a:p>
        </p:txBody>
      </p:sp>
      <p:pic>
        <p:nvPicPr>
          <p:cNvPr id="4" name="Immagine 3" descr="../../../Downloads/High%20Level%20Diagram-2.jpg"/>
          <p:cNvPicPr/>
          <p:nvPr/>
        </p:nvPicPr>
        <p:blipFill>
          <a:blip r:embed="rId2">
            <a:extLst>
              <a:ext uri="{28A0092B-C50C-407E-A947-70E740481C1C}">
                <a14:useLocalDpi xmlns:a14="http://schemas.microsoft.com/office/drawing/2010/main" val="0"/>
              </a:ext>
            </a:extLst>
          </a:blip>
          <a:srcRect/>
          <a:stretch>
            <a:fillRect/>
          </a:stretch>
        </p:blipFill>
        <p:spPr bwMode="auto">
          <a:xfrm>
            <a:off x="1172425" y="1066828"/>
            <a:ext cx="6813233" cy="5004541"/>
          </a:xfrm>
          <a:prstGeom prst="rect">
            <a:avLst/>
          </a:prstGeom>
          <a:noFill/>
          <a:ln>
            <a:noFill/>
          </a:ln>
        </p:spPr>
      </p:pic>
    </p:spTree>
    <p:extLst>
      <p:ext uri="{BB962C8B-B14F-4D97-AF65-F5344CB8AC3E}">
        <p14:creationId xmlns:p14="http://schemas.microsoft.com/office/powerpoint/2010/main" val="202417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600C55-18C5-4149-8826-E2E950D11300}"/>
              </a:ext>
            </a:extLst>
          </p:cNvPr>
          <p:cNvSpPr>
            <a:spLocks noGrp="1"/>
          </p:cNvSpPr>
          <p:nvPr>
            <p:ph type="title"/>
          </p:nvPr>
        </p:nvSpPr>
        <p:spPr/>
        <p:txBody>
          <a:bodyPr>
            <a:normAutofit/>
          </a:bodyPr>
          <a:lstStyle/>
          <a:p>
            <a:r>
              <a:rPr lang="en-US" dirty="0"/>
              <a:t>Corresponding Deployment Diagram</a:t>
            </a:r>
          </a:p>
        </p:txBody>
      </p:sp>
      <p:pic>
        <p:nvPicPr>
          <p:cNvPr id="4" name="Immagine 3" descr="../../../Downloads/ultimo.jpeg"/>
          <p:cNvPicPr/>
          <p:nvPr/>
        </p:nvPicPr>
        <p:blipFill>
          <a:blip r:embed="rId2">
            <a:extLst>
              <a:ext uri="{28A0092B-C50C-407E-A947-70E740481C1C}">
                <a14:useLocalDpi xmlns:a14="http://schemas.microsoft.com/office/drawing/2010/main" val="0"/>
              </a:ext>
            </a:extLst>
          </a:blip>
          <a:srcRect/>
          <a:stretch>
            <a:fillRect/>
          </a:stretch>
        </p:blipFill>
        <p:spPr bwMode="auto">
          <a:xfrm>
            <a:off x="1112742" y="1108796"/>
            <a:ext cx="7186131" cy="4904076"/>
          </a:xfrm>
          <a:prstGeom prst="rect">
            <a:avLst/>
          </a:prstGeom>
          <a:noFill/>
          <a:ln>
            <a:noFill/>
          </a:ln>
        </p:spPr>
      </p:pic>
    </p:spTree>
    <p:extLst>
      <p:ext uri="{BB962C8B-B14F-4D97-AF65-F5344CB8AC3E}">
        <p14:creationId xmlns:p14="http://schemas.microsoft.com/office/powerpoint/2010/main" val="147197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Cloud</a:t>
            </a:r>
            <a:r>
              <a:rPr lang="it-IT" dirty="0"/>
              <a:t> Computing and </a:t>
            </a:r>
            <a:r>
              <a:rPr lang="it-IT" dirty="0" err="1"/>
              <a:t>IaaS</a:t>
            </a:r>
            <a:endParaRPr lang="it-IT" dirty="0"/>
          </a:p>
        </p:txBody>
      </p:sp>
      <p:sp>
        <p:nvSpPr>
          <p:cNvPr id="4" name="Segnaposto contenuto 2"/>
          <p:cNvSpPr txBox="1">
            <a:spLocks/>
          </p:cNvSpPr>
          <p:nvPr/>
        </p:nvSpPr>
        <p:spPr>
          <a:xfrm>
            <a:off x="628650" y="1208343"/>
            <a:ext cx="7886700" cy="21673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it-IT" sz="3000" dirty="0" err="1"/>
              <a:t>Advantages</a:t>
            </a:r>
            <a:r>
              <a:rPr lang="it-IT" sz="3000" dirty="0"/>
              <a:t>:</a:t>
            </a:r>
          </a:p>
          <a:p>
            <a:pPr lvl="1"/>
            <a:r>
              <a:rPr lang="it-IT" sz="2600" dirty="0" err="1"/>
              <a:t>Scalability</a:t>
            </a:r>
            <a:endParaRPr lang="it-IT" sz="2600" dirty="0"/>
          </a:p>
          <a:p>
            <a:pPr lvl="1"/>
            <a:r>
              <a:rPr lang="it-IT" sz="2600" dirty="0" err="1"/>
              <a:t>Costs</a:t>
            </a:r>
            <a:endParaRPr lang="it-IT" sz="2600" dirty="0"/>
          </a:p>
          <a:p>
            <a:pPr lvl="1"/>
            <a:r>
              <a:rPr lang="it-IT" sz="2600" dirty="0"/>
              <a:t>Security</a:t>
            </a:r>
          </a:p>
          <a:p>
            <a:pPr lvl="1"/>
            <a:r>
              <a:rPr lang="it-IT" sz="2600" dirty="0" err="1"/>
              <a:t>Availability</a:t>
            </a:r>
            <a:endParaRPr lang="it-IT" sz="2600" dirty="0"/>
          </a:p>
          <a:p>
            <a:pPr lvl="1"/>
            <a:endParaRPr lang="it-IT" sz="1800" dirty="0"/>
          </a:p>
        </p:txBody>
      </p:sp>
      <p:sp>
        <p:nvSpPr>
          <p:cNvPr id="6" name="Segnaposto contenuto 2"/>
          <p:cNvSpPr txBox="1">
            <a:spLocks/>
          </p:cNvSpPr>
          <p:nvPr/>
        </p:nvSpPr>
        <p:spPr>
          <a:xfrm>
            <a:off x="628650" y="3803234"/>
            <a:ext cx="7886700" cy="202952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it-IT" sz="3200" dirty="0" err="1"/>
              <a:t>Constraints</a:t>
            </a:r>
            <a:r>
              <a:rPr lang="it-IT" sz="3200" dirty="0"/>
              <a:t>:</a:t>
            </a:r>
          </a:p>
          <a:p>
            <a:pPr lvl="1"/>
            <a:r>
              <a:rPr lang="it-IT" sz="2800" dirty="0" err="1"/>
              <a:t>Stateless</a:t>
            </a:r>
            <a:r>
              <a:rPr lang="it-IT" sz="2800" dirty="0"/>
              <a:t> Components</a:t>
            </a:r>
          </a:p>
          <a:p>
            <a:pPr lvl="1"/>
            <a:r>
              <a:rPr lang="it-IT" sz="2800" dirty="0"/>
              <a:t>Upgrade</a:t>
            </a:r>
          </a:p>
          <a:p>
            <a:pPr lvl="1"/>
            <a:r>
              <a:rPr lang="it-IT" sz="2800" dirty="0" err="1"/>
              <a:t>Maintenance</a:t>
            </a:r>
            <a:endParaRPr lang="it-IT" sz="2800" dirty="0"/>
          </a:p>
          <a:p>
            <a:pPr lvl="1"/>
            <a:endParaRPr lang="it-IT" sz="2800" dirty="0"/>
          </a:p>
        </p:txBody>
      </p:sp>
    </p:spTree>
    <p:extLst>
      <p:ext uri="{BB962C8B-B14F-4D97-AF65-F5344CB8AC3E}">
        <p14:creationId xmlns:p14="http://schemas.microsoft.com/office/powerpoint/2010/main" val="7732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B3DA5E1-879C-4D48-B0C8-07E31E1067DA}"/>
              </a:ext>
            </a:extLst>
          </p:cNvPr>
          <p:cNvSpPr>
            <a:spLocks noGrp="1"/>
          </p:cNvSpPr>
          <p:nvPr>
            <p:ph type="title"/>
          </p:nvPr>
        </p:nvSpPr>
        <p:spPr/>
        <p:txBody>
          <a:bodyPr/>
          <a:lstStyle/>
          <a:p>
            <a:r>
              <a:rPr lang="en-US" dirty="0"/>
              <a:t>Component Diagram</a:t>
            </a:r>
            <a:endParaRPr lang="it-IT" dirty="0"/>
          </a:p>
        </p:txBody>
      </p:sp>
      <p:pic>
        <p:nvPicPr>
          <p:cNvPr id="5" name="Immagine 4" descr="Diagrams/Component%20diagrams/Component%20View.jpg"/>
          <p:cNvPicPr/>
          <p:nvPr/>
        </p:nvPicPr>
        <p:blipFill rotWithShape="1">
          <a:blip r:embed="rId2">
            <a:extLst>
              <a:ext uri="{28A0092B-C50C-407E-A947-70E740481C1C}">
                <a14:useLocalDpi xmlns:a14="http://schemas.microsoft.com/office/drawing/2010/main" val="0"/>
              </a:ext>
            </a:extLst>
          </a:blip>
          <a:srcRect l="-14" t="-2707" r="1" b="1"/>
          <a:stretch/>
        </p:blipFill>
        <p:spPr bwMode="auto">
          <a:xfrm>
            <a:off x="401783" y="1052945"/>
            <a:ext cx="8467782" cy="4870642"/>
          </a:xfrm>
          <a:prstGeom prst="rect">
            <a:avLst/>
          </a:prstGeom>
          <a:noFill/>
          <a:ln>
            <a:noFill/>
          </a:ln>
        </p:spPr>
      </p:pic>
      <p:pic>
        <p:nvPicPr>
          <p:cNvPr id="6" name="Immagine 5" descr="Diagrams/Component%20diagrams/Component%20View.jpg"/>
          <p:cNvPicPr/>
          <p:nvPr/>
        </p:nvPicPr>
        <p:blipFill rotWithShape="1">
          <a:blip r:embed="rId2">
            <a:extLst>
              <a:ext uri="{28A0092B-C50C-407E-A947-70E740481C1C}">
                <a14:useLocalDpi xmlns:a14="http://schemas.microsoft.com/office/drawing/2010/main" val="0"/>
              </a:ext>
            </a:extLst>
          </a:blip>
          <a:srcRect l="-13" t="-1491" r="44048" b="36681"/>
          <a:stretch/>
        </p:blipFill>
        <p:spPr bwMode="auto">
          <a:xfrm>
            <a:off x="1080655" y="1181300"/>
            <a:ext cx="7017120" cy="4620675"/>
          </a:xfrm>
          <a:prstGeom prst="rect">
            <a:avLst/>
          </a:prstGeom>
          <a:noFill/>
          <a:ln>
            <a:noFill/>
          </a:ln>
        </p:spPr>
      </p:pic>
      <p:pic>
        <p:nvPicPr>
          <p:cNvPr id="8" name="Immagine 7" descr="Diagrams/Component%20diagrams/Component%20View.jpg"/>
          <p:cNvPicPr/>
          <p:nvPr/>
        </p:nvPicPr>
        <p:blipFill rotWithShape="1">
          <a:blip r:embed="rId2">
            <a:extLst>
              <a:ext uri="{28A0092B-C50C-407E-A947-70E740481C1C}">
                <a14:useLocalDpi xmlns:a14="http://schemas.microsoft.com/office/drawing/2010/main" val="0"/>
              </a:ext>
            </a:extLst>
          </a:blip>
          <a:srcRect l="56605" b="37265"/>
          <a:stretch/>
        </p:blipFill>
        <p:spPr bwMode="auto">
          <a:xfrm>
            <a:off x="1747558" y="1181300"/>
            <a:ext cx="5733897" cy="4620675"/>
          </a:xfrm>
          <a:prstGeom prst="rect">
            <a:avLst/>
          </a:prstGeom>
          <a:noFill/>
          <a:ln>
            <a:noFill/>
          </a:ln>
        </p:spPr>
      </p:pic>
      <p:pic>
        <p:nvPicPr>
          <p:cNvPr id="9" name="Immagine 8" descr="Diagrams/Component%20diagrams/Component%20View.jpg"/>
          <p:cNvPicPr/>
          <p:nvPr/>
        </p:nvPicPr>
        <p:blipFill rotWithShape="1">
          <a:blip r:embed="rId2">
            <a:extLst>
              <a:ext uri="{28A0092B-C50C-407E-A947-70E740481C1C}">
                <a14:useLocalDpi xmlns:a14="http://schemas.microsoft.com/office/drawing/2010/main" val="0"/>
              </a:ext>
            </a:extLst>
          </a:blip>
          <a:srcRect l="-14" t="62443" r="40778"/>
          <a:stretch/>
        </p:blipFill>
        <p:spPr bwMode="auto">
          <a:xfrm>
            <a:off x="1129260" y="2051049"/>
            <a:ext cx="6899563" cy="2874434"/>
          </a:xfrm>
          <a:prstGeom prst="rect">
            <a:avLst/>
          </a:prstGeom>
          <a:noFill/>
          <a:ln>
            <a:noFill/>
          </a:ln>
        </p:spPr>
      </p:pic>
    </p:spTree>
    <p:extLst>
      <p:ext uri="{BB962C8B-B14F-4D97-AF65-F5344CB8AC3E}">
        <p14:creationId xmlns:p14="http://schemas.microsoft.com/office/powerpoint/2010/main" val="296090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23"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xit" presetSubtype="32" fill="hold" nodeType="clickEffect">
                                  <p:stCondLst>
                                    <p:cond delay="0"/>
                                  </p:stCondLst>
                                  <p:childTnLst>
                                    <p:anim calcmode="lin" valueType="num">
                                      <p:cBhvr>
                                        <p:cTn id="20" dur="500"/>
                                        <p:tgtEl>
                                          <p:spTgt spid="6"/>
                                        </p:tgtEl>
                                        <p:attrNameLst>
                                          <p:attrName>ppt_w</p:attrName>
                                        </p:attrNameLst>
                                      </p:cBhvr>
                                      <p:tavLst>
                                        <p:tav tm="0">
                                          <p:val>
                                            <p:strVal val="ppt_w"/>
                                          </p:val>
                                        </p:tav>
                                        <p:tav tm="100000">
                                          <p:val>
                                            <p:fltVal val="0"/>
                                          </p:val>
                                        </p:tav>
                                      </p:tavLst>
                                    </p:anim>
                                    <p:anim calcmode="lin" valueType="num">
                                      <p:cBhvr>
                                        <p:cTn id="21" dur="500"/>
                                        <p:tgtEl>
                                          <p:spTgt spid="6"/>
                                        </p:tgtEl>
                                        <p:attrNameLst>
                                          <p:attrName>ppt_h</p:attrName>
                                        </p:attrNameLst>
                                      </p:cBhvr>
                                      <p:tavLst>
                                        <p:tav tm="0">
                                          <p:val>
                                            <p:strVal val="ppt_h"/>
                                          </p:val>
                                        </p:tav>
                                        <p:tav tm="100000">
                                          <p:val>
                                            <p:fltVal val="0"/>
                                          </p:val>
                                        </p:tav>
                                      </p:tavLst>
                                    </p:anim>
                                    <p:set>
                                      <p:cBhvr>
                                        <p:cTn id="22" dur="1" fill="hold">
                                          <p:stCondLst>
                                            <p:cond delay="499"/>
                                          </p:stCondLst>
                                        </p:cTn>
                                        <p:tgtEl>
                                          <p:spTgt spid="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23" presetClass="entr" presetSubtype="16"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xit" presetSubtype="32" fill="hold" nodeType="clickEffect">
                                  <p:stCondLst>
                                    <p:cond delay="0"/>
                                  </p:stCondLst>
                                  <p:childTnLst>
                                    <p:anim calcmode="lin" valueType="num">
                                      <p:cBhvr>
                                        <p:cTn id="38" dur="500"/>
                                        <p:tgtEl>
                                          <p:spTgt spid="8"/>
                                        </p:tgtEl>
                                        <p:attrNameLst>
                                          <p:attrName>ppt_w</p:attrName>
                                        </p:attrNameLst>
                                      </p:cBhvr>
                                      <p:tavLst>
                                        <p:tav tm="0">
                                          <p:val>
                                            <p:strVal val="ppt_w"/>
                                          </p:val>
                                        </p:tav>
                                        <p:tav tm="100000">
                                          <p:val>
                                            <p:fltVal val="0"/>
                                          </p:val>
                                        </p:tav>
                                      </p:tavLst>
                                    </p:anim>
                                    <p:anim calcmode="lin" valueType="num">
                                      <p:cBhvr>
                                        <p:cTn id="39" dur="500"/>
                                        <p:tgtEl>
                                          <p:spTgt spid="8"/>
                                        </p:tgtEl>
                                        <p:attrNameLst>
                                          <p:attrName>ppt_h</p:attrName>
                                        </p:attrNameLst>
                                      </p:cBhvr>
                                      <p:tavLst>
                                        <p:tav tm="0">
                                          <p:val>
                                            <p:strVal val="ppt_h"/>
                                          </p:val>
                                        </p:tav>
                                        <p:tav tm="100000">
                                          <p:val>
                                            <p:fltVal val="0"/>
                                          </p:val>
                                        </p:tav>
                                      </p:tavLst>
                                    </p:anim>
                                    <p:set>
                                      <p:cBhvr>
                                        <p:cTn id="40" dur="1" fill="hold">
                                          <p:stCondLst>
                                            <p:cond delay="499"/>
                                          </p:stCondLst>
                                        </p:cTn>
                                        <p:tgtEl>
                                          <p:spTgt spid="8"/>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par>
                                <p:cTn id="49" presetID="23" presetClass="entr" presetSubtype="16"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500" fill="hold"/>
                                        <p:tgtEl>
                                          <p:spTgt spid="9"/>
                                        </p:tgtEl>
                                        <p:attrNameLst>
                                          <p:attrName>ppt_w</p:attrName>
                                        </p:attrNameLst>
                                      </p:cBhvr>
                                      <p:tavLst>
                                        <p:tav tm="0">
                                          <p:val>
                                            <p:fltVal val="0"/>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B3DA5E1-879C-4D48-B0C8-07E31E1067DA}"/>
              </a:ext>
            </a:extLst>
          </p:cNvPr>
          <p:cNvSpPr>
            <a:spLocks noGrp="1"/>
          </p:cNvSpPr>
          <p:nvPr>
            <p:ph type="title"/>
          </p:nvPr>
        </p:nvSpPr>
        <p:spPr/>
        <p:txBody>
          <a:bodyPr/>
          <a:lstStyle/>
          <a:p>
            <a:r>
              <a:rPr lang="en-US" dirty="0"/>
              <a:t>Runtime view – Trip computation</a:t>
            </a:r>
            <a:endParaRPr lang="it-IT" dirty="0"/>
          </a:p>
        </p:txBody>
      </p:sp>
      <p:pic>
        <p:nvPicPr>
          <p:cNvPr id="3" name="Immagine 2" descr="Immagine che contiene mappa&#10;&#10;Descrizione generata con affidabilità molto elevata">
            <a:extLst>
              <a:ext uri="{FF2B5EF4-FFF2-40B4-BE49-F238E27FC236}">
                <a16:creationId xmlns:a16="http://schemas.microsoft.com/office/drawing/2014/main" id="{F4DEAB44-4B19-4D1F-9E4C-D3E573821CE6}"/>
              </a:ext>
            </a:extLst>
          </p:cNvPr>
          <p:cNvPicPr>
            <a:picLocks noChangeAspect="1"/>
          </p:cNvPicPr>
          <p:nvPr/>
        </p:nvPicPr>
        <p:blipFill>
          <a:blip r:embed="rId2"/>
          <a:stretch>
            <a:fillRect/>
          </a:stretch>
        </p:blipFill>
        <p:spPr>
          <a:xfrm>
            <a:off x="68609" y="1200888"/>
            <a:ext cx="9006782" cy="4774051"/>
          </a:xfrm>
          <a:prstGeom prst="rect">
            <a:avLst/>
          </a:prstGeom>
        </p:spPr>
      </p:pic>
    </p:spTree>
    <p:extLst>
      <p:ext uri="{BB962C8B-B14F-4D97-AF65-F5344CB8AC3E}">
        <p14:creationId xmlns:p14="http://schemas.microsoft.com/office/powerpoint/2010/main" val="2187302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Firma convenzione </a:t>
            </a:r>
            <a:br>
              <a:rPr lang="it-IT" sz="2800" dirty="0"/>
            </a:br>
            <a:r>
              <a:rPr lang="it-IT" sz="2800" dirty="0"/>
              <a:t>Politecnico di Milano e Veneranda Fabbrica del Duomo di Milano</a:t>
            </a:r>
          </a:p>
        </p:txBody>
      </p:sp>
      <p:sp>
        <p:nvSpPr>
          <p:cNvPr id="11" name="Sottotitolo 10"/>
          <p:cNvSpPr>
            <a:spLocks noGrp="1"/>
          </p:cNvSpPr>
          <p:nvPr>
            <p:ph type="subTitle" idx="4294967295"/>
          </p:nvPr>
        </p:nvSpPr>
        <p:spPr>
          <a:xfrm>
            <a:off x="641534" y="5743574"/>
            <a:ext cx="7772400" cy="708025"/>
          </a:xfrm>
        </p:spPr>
        <p:txBody>
          <a:bodyPr>
            <a:normAutofit fontScale="92500" lnSpcReduction="10000"/>
          </a:bodyPr>
          <a:lstStyle/>
          <a:p>
            <a:pPr algn="ctr"/>
            <a:r>
              <a:rPr lang="it-IT" b="1" dirty="0">
                <a:solidFill>
                  <a:schemeClr val="bg1"/>
                </a:solidFill>
              </a:rPr>
              <a:t>Aula Magna – Rettorato</a:t>
            </a:r>
          </a:p>
          <a:p>
            <a:pPr algn="ctr"/>
            <a:r>
              <a:rPr lang="it-IT" b="1" dirty="0">
                <a:solidFill>
                  <a:schemeClr val="bg1"/>
                </a:solidFill>
              </a:rPr>
              <a:t>Mercoledì 27 maggio 2015</a:t>
            </a:r>
          </a:p>
          <a:p>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85" y="1137707"/>
            <a:ext cx="4474768" cy="1888069"/>
          </a:xfrm>
          <a:prstGeom prst="rect">
            <a:avLst/>
          </a:prstGeom>
        </p:spPr>
      </p:pic>
      <p:sp>
        <p:nvSpPr>
          <p:cNvPr id="7" name="Rettangolo 6"/>
          <p:cNvSpPr/>
          <p:nvPr/>
        </p:nvSpPr>
        <p:spPr>
          <a:xfrm>
            <a:off x="0" y="3851077"/>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8" name="Gruppo 7"/>
          <p:cNvGrpSpPr/>
          <p:nvPr/>
        </p:nvGrpSpPr>
        <p:grpSpPr>
          <a:xfrm>
            <a:off x="48007" y="3816351"/>
            <a:ext cx="9036647" cy="180000"/>
            <a:chOff x="1218340" y="275867"/>
            <a:chExt cx="17715122" cy="567843"/>
          </a:xfrm>
        </p:grpSpPr>
        <p:cxnSp>
          <p:nvCxnSpPr>
            <p:cNvPr id="9" name="Connettore 1 8"/>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9"/>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0" name="Titolo 1"/>
          <p:cNvSpPr txBox="1">
            <a:spLocks/>
          </p:cNvSpPr>
          <p:nvPr/>
        </p:nvSpPr>
        <p:spPr>
          <a:xfrm>
            <a:off x="389729" y="5131434"/>
            <a:ext cx="8581043" cy="968375"/>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3200" b="0" i="1" dirty="0" err="1">
                <a:latin typeface="+mj-lt"/>
              </a:rPr>
              <a:t>Requirement</a:t>
            </a:r>
            <a:r>
              <a:rPr lang="it-IT" sz="3200" b="0" i="1" dirty="0">
                <a:latin typeface="+mj-lt"/>
              </a:rPr>
              <a:t> Analysis and </a:t>
            </a:r>
            <a:r>
              <a:rPr lang="it-IT" sz="3200" b="0" i="1" dirty="0" err="1">
                <a:latin typeface="+mj-lt"/>
              </a:rPr>
              <a:t>Specification</a:t>
            </a:r>
            <a:r>
              <a:rPr lang="it-IT" sz="3200" b="0" i="1" dirty="0">
                <a:latin typeface="+mj-lt"/>
              </a:rPr>
              <a:t> </a:t>
            </a:r>
            <a:r>
              <a:rPr lang="it-IT" sz="3200" b="0" i="1" dirty="0" err="1">
                <a:latin typeface="+mj-lt"/>
              </a:rPr>
              <a:t>Document</a:t>
            </a:r>
            <a:endParaRPr lang="it-IT" sz="3200" b="0" i="1" dirty="0">
              <a:latin typeface="+mj-lt"/>
            </a:endParaRPr>
          </a:p>
        </p:txBody>
      </p:sp>
      <p:pic>
        <p:nvPicPr>
          <p:cNvPr id="132" name="Immagine 131">
            <a:extLst>
              <a:ext uri="{FF2B5EF4-FFF2-40B4-BE49-F238E27FC236}">
                <a16:creationId xmlns:a16="http://schemas.microsoft.com/office/drawing/2014/main" id="{65BA30AD-956E-4548-99FA-F4D645D2BD44}"/>
              </a:ext>
            </a:extLst>
          </p:cNvPr>
          <p:cNvPicPr>
            <a:picLocks noChangeAspect="1"/>
          </p:cNvPicPr>
          <p:nvPr/>
        </p:nvPicPr>
        <p:blipFill>
          <a:blip r:embed="rId3"/>
          <a:stretch>
            <a:fillRect/>
          </a:stretch>
        </p:blipFill>
        <p:spPr>
          <a:xfrm>
            <a:off x="6047143" y="1137706"/>
            <a:ext cx="1888070" cy="1888070"/>
          </a:xfrm>
          <a:prstGeom prst="rect">
            <a:avLst/>
          </a:prstGeom>
        </p:spPr>
      </p:pic>
    </p:spTree>
    <p:extLst>
      <p:ext uri="{BB962C8B-B14F-4D97-AF65-F5344CB8AC3E}">
        <p14:creationId xmlns:p14="http://schemas.microsoft.com/office/powerpoint/2010/main" val="1659495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47875CBA-548D-1548-969F-90864EBD8C5F}"/>
              </a:ext>
            </a:extLst>
          </p:cNvPr>
          <p:cNvSpPr>
            <a:spLocks noGrp="1"/>
          </p:cNvSpPr>
          <p:nvPr>
            <p:ph type="title"/>
          </p:nvPr>
        </p:nvSpPr>
        <p:spPr/>
        <p:txBody>
          <a:bodyPr/>
          <a:lstStyle/>
          <a:p>
            <a:r>
              <a:rPr lang="en-US" dirty="0"/>
              <a:t>Main decisions </a:t>
            </a:r>
            <a:endParaRPr lang="it-IT" dirty="0"/>
          </a:p>
        </p:txBody>
      </p:sp>
      <p:sp>
        <p:nvSpPr>
          <p:cNvPr id="7" name="Segnaposto contenuto 6">
            <a:extLst>
              <a:ext uri="{FF2B5EF4-FFF2-40B4-BE49-F238E27FC236}">
                <a16:creationId xmlns:a16="http://schemas.microsoft.com/office/drawing/2014/main" id="{F6EE2AD3-6D55-9946-B8BD-66D1703F41A5}"/>
              </a:ext>
            </a:extLst>
          </p:cNvPr>
          <p:cNvSpPr>
            <a:spLocks noGrp="1"/>
          </p:cNvSpPr>
          <p:nvPr>
            <p:ph idx="1"/>
          </p:nvPr>
        </p:nvSpPr>
        <p:spPr/>
        <p:txBody>
          <a:bodyPr/>
          <a:lstStyle/>
          <a:p>
            <a:pPr marL="342900" indent="-342900">
              <a:buFont typeface="Arial" panose="020B0604020202020204" pitchFamily="34" charset="0"/>
              <a:buChar char="•"/>
            </a:pPr>
            <a:endParaRPr lang="it-IT" dirty="0"/>
          </a:p>
          <a:p>
            <a:pPr marL="342900" indent="-342900">
              <a:buFont typeface="Arial" panose="020B0604020202020204" pitchFamily="34" charset="0"/>
              <a:buChar char="•"/>
            </a:pPr>
            <a:r>
              <a:rPr lang="it-IT" dirty="0"/>
              <a:t>Web client vs. </a:t>
            </a:r>
            <a:r>
              <a:rPr lang="it-IT" dirty="0" err="1"/>
              <a:t>application</a:t>
            </a:r>
            <a:r>
              <a:rPr lang="it-IT" dirty="0"/>
              <a:t> client;</a:t>
            </a:r>
          </a:p>
          <a:p>
            <a:pPr marL="342900" indent="-342900">
              <a:buFont typeface="Arial" panose="020B0604020202020204" pitchFamily="34" charset="0"/>
              <a:buChar char="•"/>
            </a:pPr>
            <a:endParaRPr lang="it-IT" dirty="0"/>
          </a:p>
          <a:p>
            <a:pPr marL="342900" indent="-342900">
              <a:buFont typeface="Arial" panose="020B0604020202020204" pitchFamily="34" charset="0"/>
              <a:buChar char="•"/>
            </a:pPr>
            <a:r>
              <a:rPr lang="it-IT" dirty="0"/>
              <a:t>Break </a:t>
            </a:r>
            <a:r>
              <a:rPr lang="it-IT" dirty="0" err="1"/>
              <a:t>times</a:t>
            </a:r>
            <a:r>
              <a:rPr lang="it-IT" dirty="0"/>
              <a:t> </a:t>
            </a:r>
            <a:r>
              <a:rPr lang="it-IT" dirty="0" err="1"/>
              <a:t>allocation</a:t>
            </a:r>
            <a:r>
              <a:rPr lang="it-IT" dirty="0"/>
              <a:t>;</a:t>
            </a:r>
          </a:p>
          <a:p>
            <a:pPr marL="342900" indent="-342900">
              <a:buFont typeface="Arial" panose="020B0604020202020204" pitchFamily="34" charset="0"/>
              <a:buChar char="•"/>
            </a:pPr>
            <a:endParaRPr lang="it-IT" dirty="0"/>
          </a:p>
          <a:p>
            <a:pPr marL="342900" indent="-342900">
              <a:buFont typeface="Arial" panose="020B0604020202020204" pitchFamily="34" charset="0"/>
              <a:buChar char="•"/>
            </a:pPr>
            <a:r>
              <a:rPr lang="it-IT" dirty="0" err="1"/>
              <a:t>Primary</a:t>
            </a:r>
            <a:r>
              <a:rPr lang="it-IT" dirty="0"/>
              <a:t> and </a:t>
            </a:r>
            <a:r>
              <a:rPr lang="it-IT" dirty="0" err="1"/>
              <a:t>secondary</a:t>
            </a:r>
            <a:r>
              <a:rPr lang="it-IT" dirty="0"/>
              <a:t> </a:t>
            </a:r>
            <a:r>
              <a:rPr lang="it-IT" dirty="0" err="1"/>
              <a:t>events</a:t>
            </a:r>
            <a:r>
              <a:rPr lang="it-IT" dirty="0"/>
              <a:t>;</a:t>
            </a:r>
          </a:p>
          <a:p>
            <a:pPr marL="342900" indent="-342900">
              <a:buFont typeface="Arial" panose="020B0604020202020204" pitchFamily="34" charset="0"/>
              <a:buChar char="•"/>
            </a:pPr>
            <a:endParaRPr lang="it-IT" dirty="0"/>
          </a:p>
          <a:p>
            <a:pPr marL="342900" indent="-342900">
              <a:buFont typeface="Arial" panose="020B0604020202020204" pitchFamily="34" charset="0"/>
              <a:buChar char="•"/>
            </a:pPr>
            <a:r>
              <a:rPr lang="it-IT" dirty="0" err="1"/>
              <a:t>Two</a:t>
            </a:r>
            <a:r>
              <a:rPr lang="it-IT" dirty="0"/>
              <a:t> </a:t>
            </a:r>
            <a:r>
              <a:rPr lang="it-IT" dirty="0" err="1"/>
              <a:t>layer</a:t>
            </a:r>
            <a:r>
              <a:rPr lang="it-IT" dirty="0"/>
              <a:t> user </a:t>
            </a:r>
            <a:r>
              <a:rPr lang="it-IT" dirty="0" err="1"/>
              <a:t>interface</a:t>
            </a:r>
            <a:r>
              <a:rPr lang="it-IT" dirty="0"/>
              <a:t>;</a:t>
            </a:r>
          </a:p>
          <a:p>
            <a:pPr marL="342900" indent="-342900">
              <a:buFont typeface="Arial" panose="020B0604020202020204" pitchFamily="34" charset="0"/>
              <a:buChar char="•"/>
            </a:pPr>
            <a:endParaRPr lang="it-IT" dirty="0"/>
          </a:p>
          <a:p>
            <a:pPr marL="342900" indent="-342900">
              <a:buFont typeface="Arial" panose="020B0604020202020204" pitchFamily="34" charset="0"/>
              <a:buChar char="•"/>
            </a:pPr>
            <a:r>
              <a:rPr lang="it-IT" dirty="0"/>
              <a:t>Ticket </a:t>
            </a:r>
            <a:r>
              <a:rPr lang="it-IT" dirty="0" err="1"/>
              <a:t>purchase</a:t>
            </a:r>
            <a:r>
              <a:rPr lang="it-IT" dirty="0"/>
              <a:t>.</a:t>
            </a:r>
          </a:p>
        </p:txBody>
      </p:sp>
    </p:spTree>
    <p:extLst>
      <p:ext uri="{BB962C8B-B14F-4D97-AF65-F5344CB8AC3E}">
        <p14:creationId xmlns:p14="http://schemas.microsoft.com/office/powerpoint/2010/main" val="398735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5C44BD0E-F4A0-6040-B0DD-48267A9BE03C}"/>
              </a:ext>
            </a:extLst>
          </p:cNvPr>
          <p:cNvSpPr>
            <a:spLocks noGrp="1"/>
          </p:cNvSpPr>
          <p:nvPr>
            <p:ph type="title"/>
          </p:nvPr>
        </p:nvSpPr>
        <p:spPr/>
        <p:txBody>
          <a:bodyPr/>
          <a:lstStyle/>
          <a:p>
            <a:r>
              <a:rPr lang="en-US" dirty="0"/>
              <a:t>Most important algorithm</a:t>
            </a:r>
            <a:endParaRPr lang="it-IT" dirty="0"/>
          </a:p>
        </p:txBody>
      </p:sp>
      <p:pic>
        <p:nvPicPr>
          <p:cNvPr id="6" name="Immagine 5" descr="Immagine che contiene testo, mappa&#10;&#10;Descrizione generata con affidabilità molto elevata">
            <a:extLst>
              <a:ext uri="{FF2B5EF4-FFF2-40B4-BE49-F238E27FC236}">
                <a16:creationId xmlns:a16="http://schemas.microsoft.com/office/drawing/2014/main" id="{1074A5E6-2DF2-4972-832A-22DA04108B06}"/>
              </a:ext>
            </a:extLst>
          </p:cNvPr>
          <p:cNvPicPr>
            <a:picLocks noChangeAspect="1"/>
          </p:cNvPicPr>
          <p:nvPr/>
        </p:nvPicPr>
        <p:blipFill rotWithShape="1">
          <a:blip r:embed="rId2"/>
          <a:srcRect t="1" r="184" b="45689"/>
          <a:stretch/>
        </p:blipFill>
        <p:spPr>
          <a:xfrm>
            <a:off x="0" y="996864"/>
            <a:ext cx="5015060" cy="5142678"/>
          </a:xfrm>
          <a:prstGeom prst="rect">
            <a:avLst/>
          </a:prstGeom>
        </p:spPr>
      </p:pic>
      <p:pic>
        <p:nvPicPr>
          <p:cNvPr id="10" name="Immagine 9" descr="Immagine che contiene testo, mappa&#10;&#10;Descrizione generata con affidabilità molto elevata">
            <a:extLst>
              <a:ext uri="{FF2B5EF4-FFF2-40B4-BE49-F238E27FC236}">
                <a16:creationId xmlns:a16="http://schemas.microsoft.com/office/drawing/2014/main" id="{61C5E8F8-9A35-48BD-BE37-48882613C03F}"/>
              </a:ext>
            </a:extLst>
          </p:cNvPr>
          <p:cNvPicPr>
            <a:picLocks noChangeAspect="1"/>
          </p:cNvPicPr>
          <p:nvPr/>
        </p:nvPicPr>
        <p:blipFill rotWithShape="1">
          <a:blip r:embed="rId2"/>
          <a:srcRect l="17062" t="52919" r="16364" b="-3"/>
          <a:stretch/>
        </p:blipFill>
        <p:spPr>
          <a:xfrm>
            <a:off x="4882031" y="991441"/>
            <a:ext cx="4064011" cy="5148101"/>
          </a:xfrm>
          <a:prstGeom prst="rect">
            <a:avLst/>
          </a:prstGeom>
        </p:spPr>
      </p:pic>
      <p:cxnSp>
        <p:nvCxnSpPr>
          <p:cNvPr id="3" name="Connettore diritto 2">
            <a:extLst>
              <a:ext uri="{FF2B5EF4-FFF2-40B4-BE49-F238E27FC236}">
                <a16:creationId xmlns:a16="http://schemas.microsoft.com/office/drawing/2014/main" id="{658A2B8A-0682-44B7-A439-C1B8A4F4B3AF}"/>
              </a:ext>
            </a:extLst>
          </p:cNvPr>
          <p:cNvCxnSpPr>
            <a:cxnSpLocks/>
          </p:cNvCxnSpPr>
          <p:nvPr/>
        </p:nvCxnSpPr>
        <p:spPr>
          <a:xfrm>
            <a:off x="4721296" y="895739"/>
            <a:ext cx="0" cy="5253134"/>
          </a:xfrm>
          <a:prstGeom prst="line">
            <a:avLst/>
          </a:prstGeom>
          <a:ln w="60325">
            <a:solidFill>
              <a:srgbClr val="728FA5"/>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504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D59FD8-28DE-43FA-BAB9-7CAB88D20640}"/>
              </a:ext>
            </a:extLst>
          </p:cNvPr>
          <p:cNvSpPr>
            <a:spLocks noGrp="1"/>
          </p:cNvSpPr>
          <p:nvPr>
            <p:ph type="title"/>
          </p:nvPr>
        </p:nvSpPr>
        <p:spPr/>
        <p:txBody>
          <a:bodyPr/>
          <a:lstStyle/>
          <a:p>
            <a:r>
              <a:rPr lang="en-US" dirty="0"/>
              <a:t>Most important algorithm</a:t>
            </a:r>
          </a:p>
        </p:txBody>
      </p:sp>
      <p:pic>
        <p:nvPicPr>
          <p:cNvPr id="4" name="Immagine 3" descr="Immagine che contiene testo&#10;&#10;Descrizione generata con affidabilità elevata">
            <a:extLst>
              <a:ext uri="{FF2B5EF4-FFF2-40B4-BE49-F238E27FC236}">
                <a16:creationId xmlns:a16="http://schemas.microsoft.com/office/drawing/2014/main" id="{91734E51-3E88-4A38-90EB-832CB57F5DF0}"/>
              </a:ext>
            </a:extLst>
          </p:cNvPr>
          <p:cNvPicPr>
            <a:picLocks noChangeAspect="1"/>
          </p:cNvPicPr>
          <p:nvPr/>
        </p:nvPicPr>
        <p:blipFill rotWithShape="1">
          <a:blip r:embed="rId2"/>
          <a:srcRect t="5862" b="28968"/>
          <a:stretch/>
        </p:blipFill>
        <p:spPr>
          <a:xfrm>
            <a:off x="8595" y="989043"/>
            <a:ext cx="4528850" cy="5148000"/>
          </a:xfrm>
          <a:prstGeom prst="rect">
            <a:avLst/>
          </a:prstGeom>
        </p:spPr>
      </p:pic>
      <p:pic>
        <p:nvPicPr>
          <p:cNvPr id="5" name="Immagine 4" descr="Immagine che contiene testo&#10;&#10;Descrizione generata con affidabilità elevata">
            <a:extLst>
              <a:ext uri="{FF2B5EF4-FFF2-40B4-BE49-F238E27FC236}">
                <a16:creationId xmlns:a16="http://schemas.microsoft.com/office/drawing/2014/main" id="{E6880949-6E36-41A3-801E-D3DD72CD0813}"/>
              </a:ext>
            </a:extLst>
          </p:cNvPr>
          <p:cNvPicPr>
            <a:picLocks noChangeAspect="1"/>
          </p:cNvPicPr>
          <p:nvPr/>
        </p:nvPicPr>
        <p:blipFill rotWithShape="1">
          <a:blip r:embed="rId2"/>
          <a:srcRect l="20190" t="70172" r="21574" b="1"/>
          <a:stretch/>
        </p:blipFill>
        <p:spPr>
          <a:xfrm>
            <a:off x="5206480" y="989043"/>
            <a:ext cx="3600000" cy="3245894"/>
          </a:xfrm>
          <a:prstGeom prst="rect">
            <a:avLst/>
          </a:prstGeom>
        </p:spPr>
      </p:pic>
      <p:pic>
        <p:nvPicPr>
          <p:cNvPr id="6" name="Immagine 5" descr="Immagine che contiene testo, mappa&#10;&#10;Descrizione generata con affidabilità elevata">
            <a:extLst>
              <a:ext uri="{FF2B5EF4-FFF2-40B4-BE49-F238E27FC236}">
                <a16:creationId xmlns:a16="http://schemas.microsoft.com/office/drawing/2014/main" id="{8FE500B8-98CB-4C15-B027-6F6937569DB3}"/>
              </a:ext>
            </a:extLst>
          </p:cNvPr>
          <p:cNvPicPr>
            <a:picLocks noChangeAspect="1"/>
          </p:cNvPicPr>
          <p:nvPr/>
        </p:nvPicPr>
        <p:blipFill rotWithShape="1">
          <a:blip r:embed="rId3"/>
          <a:srcRect l="13412" t="1058" r="19527" b="77427"/>
          <a:stretch/>
        </p:blipFill>
        <p:spPr>
          <a:xfrm>
            <a:off x="4546777" y="4219569"/>
            <a:ext cx="4597959" cy="1917473"/>
          </a:xfrm>
          <a:prstGeom prst="rect">
            <a:avLst/>
          </a:prstGeom>
        </p:spPr>
      </p:pic>
      <p:cxnSp>
        <p:nvCxnSpPr>
          <p:cNvPr id="8" name="Connettore diritto 7">
            <a:extLst>
              <a:ext uri="{FF2B5EF4-FFF2-40B4-BE49-F238E27FC236}">
                <a16:creationId xmlns:a16="http://schemas.microsoft.com/office/drawing/2014/main" id="{6C986623-5A2F-485C-8327-F79AD5B0413A}"/>
              </a:ext>
            </a:extLst>
          </p:cNvPr>
          <p:cNvCxnSpPr>
            <a:cxnSpLocks/>
          </p:cNvCxnSpPr>
          <p:nvPr/>
        </p:nvCxnSpPr>
        <p:spPr>
          <a:xfrm>
            <a:off x="4721296" y="895739"/>
            <a:ext cx="0" cy="5253134"/>
          </a:xfrm>
          <a:prstGeom prst="line">
            <a:avLst/>
          </a:prstGeom>
          <a:ln w="60325">
            <a:solidFill>
              <a:srgbClr val="728FA5"/>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8814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FCEBD1-930D-44E7-B516-5F3EFD93D8D7}"/>
              </a:ext>
            </a:extLst>
          </p:cNvPr>
          <p:cNvSpPr>
            <a:spLocks noGrp="1"/>
          </p:cNvSpPr>
          <p:nvPr>
            <p:ph type="title"/>
          </p:nvPr>
        </p:nvSpPr>
        <p:spPr/>
        <p:txBody>
          <a:bodyPr/>
          <a:lstStyle/>
          <a:p>
            <a:r>
              <a:rPr lang="en-US" dirty="0"/>
              <a:t>Most important algorithm</a:t>
            </a:r>
          </a:p>
        </p:txBody>
      </p:sp>
      <p:pic>
        <p:nvPicPr>
          <p:cNvPr id="4" name="Immagine 3" descr="Immagine che contiene testo, mappa&#10;&#10;Descrizione generata con affidabilità elevata">
            <a:extLst>
              <a:ext uri="{FF2B5EF4-FFF2-40B4-BE49-F238E27FC236}">
                <a16:creationId xmlns:a16="http://schemas.microsoft.com/office/drawing/2014/main" id="{34A89590-39C1-4AA6-AF72-5EB4F2C4107C}"/>
              </a:ext>
            </a:extLst>
          </p:cNvPr>
          <p:cNvPicPr>
            <a:picLocks noChangeAspect="1"/>
          </p:cNvPicPr>
          <p:nvPr/>
        </p:nvPicPr>
        <p:blipFill rotWithShape="1">
          <a:blip r:embed="rId2"/>
          <a:srcRect t="19793"/>
          <a:stretch/>
        </p:blipFill>
        <p:spPr>
          <a:xfrm>
            <a:off x="1941885" y="984789"/>
            <a:ext cx="4897458" cy="5105845"/>
          </a:xfrm>
          <a:prstGeom prst="rect">
            <a:avLst/>
          </a:prstGeom>
        </p:spPr>
      </p:pic>
    </p:spTree>
    <p:extLst>
      <p:ext uri="{BB962C8B-B14F-4D97-AF65-F5344CB8AC3E}">
        <p14:creationId xmlns:p14="http://schemas.microsoft.com/office/powerpoint/2010/main" val="3960886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4F562F23-CE02-934C-8FC4-F4906B7F8BC0}"/>
              </a:ext>
            </a:extLst>
          </p:cNvPr>
          <p:cNvSpPr>
            <a:spLocks noGrp="1"/>
          </p:cNvSpPr>
          <p:nvPr>
            <p:ph type="title"/>
          </p:nvPr>
        </p:nvSpPr>
        <p:spPr/>
        <p:txBody>
          <a:bodyPr/>
          <a:lstStyle/>
          <a:p>
            <a:r>
              <a:rPr lang="en-US" dirty="0"/>
              <a:t>Implementation, integration and test plan</a:t>
            </a:r>
            <a:endParaRPr lang="it-IT" dirty="0"/>
          </a:p>
        </p:txBody>
      </p:sp>
      <p:pic>
        <p:nvPicPr>
          <p:cNvPr id="7" name="Segnaposto contenuto 6" descr="Immagine che contiene screenshot&#10;&#10;Descrizione generata con affidabilità molto elevata">
            <a:extLst>
              <a:ext uri="{FF2B5EF4-FFF2-40B4-BE49-F238E27FC236}">
                <a16:creationId xmlns:a16="http://schemas.microsoft.com/office/drawing/2014/main" id="{14463427-859A-46BF-BA4B-119B1EA2525F}"/>
              </a:ext>
            </a:extLst>
          </p:cNvPr>
          <p:cNvPicPr>
            <a:picLocks noGrp="1" noChangeAspect="1"/>
          </p:cNvPicPr>
          <p:nvPr>
            <p:ph idx="1"/>
          </p:nvPr>
        </p:nvPicPr>
        <p:blipFill>
          <a:blip r:embed="rId2"/>
          <a:stretch>
            <a:fillRect/>
          </a:stretch>
        </p:blipFill>
        <p:spPr>
          <a:xfrm>
            <a:off x="394026" y="2144124"/>
            <a:ext cx="8355948" cy="2569752"/>
          </a:xfrm>
          <a:prstGeom prst="rect">
            <a:avLst/>
          </a:prstGeom>
        </p:spPr>
      </p:pic>
    </p:spTree>
    <p:extLst>
      <p:ext uri="{BB962C8B-B14F-4D97-AF65-F5344CB8AC3E}">
        <p14:creationId xmlns:p14="http://schemas.microsoft.com/office/powerpoint/2010/main" val="169350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4F562F23-CE02-934C-8FC4-F4906B7F8BC0}"/>
              </a:ext>
            </a:extLst>
          </p:cNvPr>
          <p:cNvSpPr>
            <a:spLocks noGrp="1"/>
          </p:cNvSpPr>
          <p:nvPr>
            <p:ph type="title"/>
          </p:nvPr>
        </p:nvSpPr>
        <p:spPr/>
        <p:txBody>
          <a:bodyPr/>
          <a:lstStyle/>
          <a:p>
            <a:r>
              <a:rPr lang="en-US" dirty="0"/>
              <a:t>Implementation, integration and test plan</a:t>
            </a:r>
            <a:endParaRPr lang="it-IT" dirty="0"/>
          </a:p>
        </p:txBody>
      </p:sp>
      <p:sp>
        <p:nvSpPr>
          <p:cNvPr id="6" name="Segnaposto contenuto 5">
            <a:extLst>
              <a:ext uri="{FF2B5EF4-FFF2-40B4-BE49-F238E27FC236}">
                <a16:creationId xmlns:a16="http://schemas.microsoft.com/office/drawing/2014/main" id="{F29F697F-75FC-4B87-AE61-CC701FB0BCD0}"/>
              </a:ext>
            </a:extLst>
          </p:cNvPr>
          <p:cNvSpPr>
            <a:spLocks noGrp="1"/>
          </p:cNvSpPr>
          <p:nvPr>
            <p:ph idx="1"/>
          </p:nvPr>
        </p:nvSpPr>
        <p:spPr>
          <a:xfrm>
            <a:off x="410137" y="1121790"/>
            <a:ext cx="8323726" cy="4402317"/>
          </a:xfrm>
        </p:spPr>
        <p:txBody>
          <a:bodyPr>
            <a:normAutofit/>
          </a:bodyPr>
          <a:lstStyle/>
          <a:p>
            <a:r>
              <a:rPr lang="it-IT" dirty="0"/>
              <a:t>System </a:t>
            </a:r>
            <a:r>
              <a:rPr lang="it-IT" dirty="0" err="1"/>
              <a:t>composition</a:t>
            </a:r>
            <a:r>
              <a:rPr lang="it-IT" dirty="0"/>
              <a:t>:</a:t>
            </a:r>
            <a:endParaRPr lang="en-US" dirty="0"/>
          </a:p>
          <a:p>
            <a:pPr marL="342900" indent="-342900">
              <a:buFont typeface="Arial" panose="020B0604020202020204" pitchFamily="34" charset="0"/>
              <a:buChar char="•"/>
            </a:pPr>
            <a:r>
              <a:rPr lang="en-US" dirty="0"/>
              <a:t>Front-end components: mobile application;</a:t>
            </a:r>
          </a:p>
          <a:p>
            <a:pPr marL="342900" indent="-342900">
              <a:buFont typeface="Arial" panose="020B0604020202020204" pitchFamily="34" charset="0"/>
              <a:buChar char="•"/>
            </a:pPr>
            <a:r>
              <a:rPr lang="en-US" dirty="0"/>
              <a:t>Back-end components: the server and its components;</a:t>
            </a:r>
          </a:p>
          <a:p>
            <a:pPr marL="342900" indent="-342900">
              <a:buFont typeface="Arial" panose="020B0604020202020204" pitchFamily="34" charset="0"/>
              <a:buChar char="•"/>
            </a:pPr>
            <a:r>
              <a:rPr lang="en-US" dirty="0"/>
              <a:t>External components: the components which refer to functionalities provided by external systems and the DBMS.</a:t>
            </a:r>
          </a:p>
          <a:p>
            <a:pPr marL="342900" indent="-342900">
              <a:buFont typeface="Arial" panose="020B0604020202020204" pitchFamily="34" charset="0"/>
              <a:buChar char="•"/>
            </a:pPr>
            <a:endParaRPr lang="it-IT" dirty="0"/>
          </a:p>
          <a:p>
            <a:r>
              <a:rPr lang="it-IT" dirty="0"/>
              <a:t>T</a:t>
            </a:r>
            <a:r>
              <a:rPr lang="en-US" dirty="0" err="1"/>
              <a:t>est</a:t>
            </a:r>
            <a:r>
              <a:rPr lang="en-US" dirty="0"/>
              <a:t> plan:</a:t>
            </a:r>
          </a:p>
          <a:p>
            <a:pPr marL="342900" indent="-342900">
              <a:buFont typeface="Arial" panose="020B0604020202020204" pitchFamily="34" charset="0"/>
              <a:buChar char="•"/>
            </a:pPr>
            <a:r>
              <a:rPr lang="it-IT" dirty="0"/>
              <a:t>B</a:t>
            </a:r>
            <a:r>
              <a:rPr lang="en-US" dirty="0" err="1"/>
              <a:t>ottom</a:t>
            </a:r>
            <a:r>
              <a:rPr lang="en-US" dirty="0"/>
              <a:t>-up strategy</a:t>
            </a:r>
          </a:p>
        </p:txBody>
      </p:sp>
    </p:spTree>
    <p:extLst>
      <p:ext uri="{BB962C8B-B14F-4D97-AF65-F5344CB8AC3E}">
        <p14:creationId xmlns:p14="http://schemas.microsoft.com/office/powerpoint/2010/main" val="3609892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a16="http://schemas.microsoft.com/office/drawing/2014/main"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The aim of the system is to give the user the following functionalities:</a:t>
            </a:r>
          </a:p>
          <a:p>
            <a:pPr marL="1085850" lvl="1" indent="-342900" algn="just">
              <a:buFont typeface="Arial" panose="020B0604020202020204" pitchFamily="34" charset="0"/>
              <a:buChar char="•"/>
            </a:pPr>
            <a:r>
              <a:rPr lang="en-US" dirty="0"/>
              <a:t>registration to the service and preferences set up;</a:t>
            </a:r>
          </a:p>
          <a:p>
            <a:pPr marL="1085850" lvl="1" indent="-342900" algn="just">
              <a:buFont typeface="Arial" panose="020B0604020202020204" pitchFamily="34" charset="0"/>
              <a:buChar char="•"/>
            </a:pPr>
            <a:r>
              <a:rPr lang="en-US" dirty="0"/>
              <a:t>anytime management of personal and mobility preferences;</a:t>
            </a:r>
          </a:p>
          <a:p>
            <a:pPr marL="1085850" lvl="1" indent="-342900" algn="just">
              <a:buFont typeface="Arial" panose="020B0604020202020204" pitchFamily="34" charset="0"/>
              <a:buChar char="•"/>
            </a:pPr>
            <a:r>
              <a:rPr lang="en-US" dirty="0"/>
              <a:t>create and schedule a new event choosing time and location;</a:t>
            </a:r>
          </a:p>
          <a:p>
            <a:pPr marL="1085850" lvl="1" indent="-342900" algn="just">
              <a:buFont typeface="Arial" panose="020B0604020202020204" pitchFamily="34" charset="0"/>
              <a:buChar char="•"/>
            </a:pPr>
            <a:r>
              <a:rPr lang="en-US" dirty="0"/>
              <a:t>edit previously added event data;</a:t>
            </a:r>
          </a:p>
          <a:p>
            <a:pPr marL="1085850" lvl="1" indent="-342900" algn="just">
              <a:buFont typeface="Arial" panose="020B0604020202020204" pitchFamily="34" charset="0"/>
              <a:buChar char="•"/>
            </a:pPr>
            <a:r>
              <a:rPr lang="en-US" dirty="0"/>
              <a:t>change travel options on automatically created trips to/from event;</a:t>
            </a:r>
          </a:p>
          <a:p>
            <a:pPr marL="1085850" lvl="1" indent="-342900" algn="just">
              <a:buFont typeface="Arial" panose="020B0604020202020204" pitchFamily="34" charset="0"/>
              <a:buChar char="•"/>
            </a:pPr>
            <a:r>
              <a:rPr lang="en-US" dirty="0"/>
              <a:t>mobility companies’ tickets purchase via built-in browser;</a:t>
            </a:r>
          </a:p>
          <a:p>
            <a:pPr marL="1085850" lvl="1" indent="-342900" algn="just">
              <a:buFont typeface="Arial" panose="020B0604020202020204" pitchFamily="34" charset="0"/>
              <a:buChar char="•"/>
            </a:pPr>
            <a:r>
              <a:rPr lang="en-US" dirty="0"/>
              <a:t>provide high customizability of personal preferences regarding user daily routines.</a:t>
            </a:r>
          </a:p>
        </p:txBody>
      </p:sp>
    </p:spTree>
    <p:extLst>
      <p:ext uri="{BB962C8B-B14F-4D97-AF65-F5344CB8AC3E}">
        <p14:creationId xmlns:p14="http://schemas.microsoft.com/office/powerpoint/2010/main" val="289474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a16="http://schemas.microsoft.com/office/drawing/2014/main"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and to provide on its own these other ones:</a:t>
            </a:r>
          </a:p>
          <a:p>
            <a:pPr marL="1085850" lvl="1" indent="-342900" algn="just">
              <a:buFont typeface="Arial" panose="020B0604020202020204" pitchFamily="34" charset="0"/>
              <a:buChar char="•"/>
            </a:pPr>
            <a:r>
              <a:rPr lang="en-US" dirty="0"/>
              <a:t>manage in a clever way trips to/from user events, relying on the map of the surroundings, time of the day, public and private transports’ timetables and stops, shared means, traffic, weather forecast, possible strikes, event information and user preferences;</a:t>
            </a:r>
          </a:p>
          <a:p>
            <a:pPr marL="1085850" lvl="1" indent="-342900" algn="just">
              <a:buFont typeface="Arial" panose="020B0604020202020204" pitchFamily="34" charset="0"/>
              <a:buChar char="•"/>
            </a:pPr>
            <a:r>
              <a:rPr lang="en-US" dirty="0"/>
              <a:t>notify the user on time of upcoming trips;</a:t>
            </a:r>
          </a:p>
          <a:p>
            <a:pPr marL="1085850" lvl="1" indent="-342900" algn="just">
              <a:buFont typeface="Arial" panose="020B0604020202020204" pitchFamily="34" charset="0"/>
              <a:buChar char="•"/>
            </a:pPr>
            <a:r>
              <a:rPr lang="en-US" dirty="0"/>
              <a:t>warn him in case of an exception.</a:t>
            </a:r>
          </a:p>
        </p:txBody>
      </p:sp>
    </p:spTree>
    <p:extLst>
      <p:ext uri="{BB962C8B-B14F-4D97-AF65-F5344CB8AC3E}">
        <p14:creationId xmlns:p14="http://schemas.microsoft.com/office/powerpoint/2010/main" val="389320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D7FD-0B2B-4859-8301-323D89C2CE8D}"/>
              </a:ext>
            </a:extLst>
          </p:cNvPr>
          <p:cNvSpPr>
            <a:spLocks noGrp="1"/>
          </p:cNvSpPr>
          <p:nvPr>
            <p:ph type="title"/>
          </p:nvPr>
        </p:nvSpPr>
        <p:spPr/>
        <p:txBody>
          <a:bodyPr/>
          <a:lstStyle/>
          <a:p>
            <a:r>
              <a:rPr lang="it-IT" dirty="0"/>
              <a:t>Use Case</a:t>
            </a:r>
            <a:endParaRPr lang="en-US" dirty="0"/>
          </a:p>
        </p:txBody>
      </p:sp>
      <p:pic>
        <p:nvPicPr>
          <p:cNvPr id="6" name="Segnaposto contenuto 5" descr="Immagine che contiene testo&#10;&#10;Descrizione generata con affidabilità elevata">
            <a:extLst>
              <a:ext uri="{FF2B5EF4-FFF2-40B4-BE49-F238E27FC236}">
                <a16:creationId xmlns:a16="http://schemas.microsoft.com/office/drawing/2014/main" id="{1276E065-05CA-43FA-89F5-C3E8BFB6E8EC}"/>
              </a:ext>
            </a:extLst>
          </p:cNvPr>
          <p:cNvPicPr>
            <a:picLocks noGrp="1" noChangeAspect="1"/>
          </p:cNvPicPr>
          <p:nvPr>
            <p:ph idx="1"/>
          </p:nvPr>
        </p:nvPicPr>
        <p:blipFill>
          <a:blip r:embed="rId2"/>
          <a:stretch>
            <a:fillRect/>
          </a:stretch>
        </p:blipFill>
        <p:spPr>
          <a:xfrm>
            <a:off x="57085" y="1231641"/>
            <a:ext cx="9043914" cy="4521957"/>
          </a:xfrm>
        </p:spPr>
      </p:pic>
      <p:pic>
        <p:nvPicPr>
          <p:cNvPr id="4" name="Immagine 3" descr="Immagine che contiene testo&#10;&#10;Descrizione generata con affidabilità elevata">
            <a:extLst>
              <a:ext uri="{FF2B5EF4-FFF2-40B4-BE49-F238E27FC236}">
                <a16:creationId xmlns:a16="http://schemas.microsoft.com/office/drawing/2014/main" id="{E8D23457-A932-4A40-AC4E-EBE8780D4A87}"/>
              </a:ext>
            </a:extLst>
          </p:cNvPr>
          <p:cNvPicPr>
            <a:picLocks noChangeAspect="1"/>
          </p:cNvPicPr>
          <p:nvPr/>
        </p:nvPicPr>
        <p:blipFill>
          <a:blip r:embed="rId3"/>
          <a:stretch>
            <a:fillRect/>
          </a:stretch>
        </p:blipFill>
        <p:spPr>
          <a:xfrm>
            <a:off x="952500" y="1619250"/>
            <a:ext cx="7239000" cy="3619500"/>
          </a:xfrm>
          <a:prstGeom prst="rect">
            <a:avLst/>
          </a:prstGeom>
        </p:spPr>
      </p:pic>
    </p:spTree>
    <p:extLst>
      <p:ext uri="{BB962C8B-B14F-4D97-AF65-F5344CB8AC3E}">
        <p14:creationId xmlns:p14="http://schemas.microsoft.com/office/powerpoint/2010/main" val="42320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D7FD-0B2B-4859-8301-323D89C2CE8D}"/>
              </a:ext>
            </a:extLst>
          </p:cNvPr>
          <p:cNvSpPr>
            <a:spLocks noGrp="1"/>
          </p:cNvSpPr>
          <p:nvPr>
            <p:ph type="title"/>
          </p:nvPr>
        </p:nvSpPr>
        <p:spPr/>
        <p:txBody>
          <a:bodyPr/>
          <a:lstStyle/>
          <a:p>
            <a:r>
              <a:rPr lang="it-IT" dirty="0"/>
              <a:t>Use Case – Trip options management </a:t>
            </a:r>
            <a:r>
              <a:rPr lang="it-IT" dirty="0" err="1"/>
              <a:t>sequence</a:t>
            </a:r>
            <a:r>
              <a:rPr lang="it-IT" dirty="0"/>
              <a:t> </a:t>
            </a:r>
            <a:r>
              <a:rPr lang="it-IT" dirty="0" err="1"/>
              <a:t>diagram</a:t>
            </a:r>
            <a:endParaRPr lang="en-US" dirty="0"/>
          </a:p>
        </p:txBody>
      </p:sp>
      <p:pic>
        <p:nvPicPr>
          <p:cNvPr id="9" name="Segnaposto contenuto 8" descr="Immagine che contiene screenshot&#10;&#10;Descrizione generata con affidabilità molto elevata">
            <a:extLst>
              <a:ext uri="{FF2B5EF4-FFF2-40B4-BE49-F238E27FC236}">
                <a16:creationId xmlns:a16="http://schemas.microsoft.com/office/drawing/2014/main" id="{CEBFDDD7-54BC-48A1-84F4-64A04D0926DD}"/>
              </a:ext>
            </a:extLst>
          </p:cNvPr>
          <p:cNvPicPr>
            <a:picLocks noGrp="1" noChangeAspect="1"/>
          </p:cNvPicPr>
          <p:nvPr>
            <p:ph idx="1"/>
          </p:nvPr>
        </p:nvPicPr>
        <p:blipFill>
          <a:blip r:embed="rId2"/>
          <a:stretch>
            <a:fillRect/>
          </a:stretch>
        </p:blipFill>
        <p:spPr>
          <a:xfrm>
            <a:off x="1450836" y="1056340"/>
            <a:ext cx="6405540" cy="5021517"/>
          </a:xfrm>
        </p:spPr>
      </p:pic>
      <p:pic>
        <p:nvPicPr>
          <p:cNvPr id="10" name="Segnaposto contenuto 7" descr="Immagine che contiene screenshot&#10;&#10;Descrizione generata con affidabilità molto elevata">
            <a:extLst>
              <a:ext uri="{FF2B5EF4-FFF2-40B4-BE49-F238E27FC236}">
                <a16:creationId xmlns:a16="http://schemas.microsoft.com/office/drawing/2014/main" id="{6EE5485B-F715-4CB2-9429-47E96278496A}"/>
              </a:ext>
            </a:extLst>
          </p:cNvPr>
          <p:cNvPicPr>
            <a:picLocks noChangeAspect="1"/>
          </p:cNvPicPr>
          <p:nvPr/>
        </p:nvPicPr>
        <p:blipFill>
          <a:blip r:embed="rId3"/>
          <a:stretch>
            <a:fillRect/>
          </a:stretch>
        </p:blipFill>
        <p:spPr>
          <a:xfrm>
            <a:off x="1450836" y="1214216"/>
            <a:ext cx="6405540" cy="4910652"/>
          </a:xfrm>
          <a:prstGeom prst="rect">
            <a:avLst/>
          </a:prstGeom>
        </p:spPr>
      </p:pic>
    </p:spTree>
    <p:extLst>
      <p:ext uri="{BB962C8B-B14F-4D97-AF65-F5344CB8AC3E}">
        <p14:creationId xmlns:p14="http://schemas.microsoft.com/office/powerpoint/2010/main" val="222907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8DB2F7-C5B1-413B-B334-29FA1D8FD6A6}"/>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a16="http://schemas.microsoft.com/office/drawing/2014/main" id="{7D204BD2-C0CB-4578-8F1F-DB75A198B610}"/>
              </a:ext>
            </a:extLst>
          </p:cNvPr>
          <p:cNvSpPr>
            <a:spLocks noGrp="1"/>
          </p:cNvSpPr>
          <p:nvPr>
            <p:ph idx="1"/>
          </p:nvPr>
        </p:nvSpPr>
        <p:spPr>
          <a:xfrm>
            <a:off x="343400" y="1289883"/>
            <a:ext cx="8323726" cy="4047228"/>
          </a:xfrm>
        </p:spPr>
        <p:txBody>
          <a:bodyPr/>
          <a:lstStyle/>
          <a:p>
            <a:pPr algn="just"/>
            <a:r>
              <a:rPr lang="en-US" dirty="0"/>
              <a:t>These are some significant requirements about choices we made in the system conception:</a:t>
            </a:r>
          </a:p>
          <a:p>
            <a:pPr algn="just"/>
            <a:endParaRPr lang="en-US" dirty="0"/>
          </a:p>
          <a:p>
            <a:pPr marL="342900" indent="-342900" algn="just">
              <a:buFont typeface="Arial" panose="020B0604020202020204" pitchFamily="34" charset="0"/>
              <a:buChar char="•"/>
            </a:pPr>
            <a:r>
              <a:rPr lang="en-US" dirty="0"/>
              <a:t>Functional requirements: </a:t>
            </a:r>
          </a:p>
          <a:p>
            <a:pPr marL="342900" indent="-342900" algn="just">
              <a:buFont typeface="Arial" panose="020B0604020202020204" pitchFamily="34" charset="0"/>
              <a:buChar char="•"/>
            </a:pPr>
            <a:endParaRPr lang="en-US" dirty="0"/>
          </a:p>
          <a:p>
            <a:pPr algn="just"/>
            <a:r>
              <a:rPr lang="en-US" dirty="0"/>
              <a:t>	The user can set the presence of passengers in every trip;</a:t>
            </a:r>
          </a:p>
          <a:p>
            <a:pPr algn="just"/>
            <a:r>
              <a:rPr lang="en-US" dirty="0"/>
              <a:t>	The system will warn the user of overlapping events creation 	and will ask to choose the primary event to keep in consideration 	for trip planning.</a:t>
            </a:r>
          </a:p>
        </p:txBody>
      </p:sp>
    </p:spTree>
    <p:extLst>
      <p:ext uri="{BB962C8B-B14F-4D97-AF65-F5344CB8AC3E}">
        <p14:creationId xmlns:p14="http://schemas.microsoft.com/office/powerpoint/2010/main" val="825715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7D577-164F-49C0-8958-77B0065C4D3F}"/>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a16="http://schemas.microsoft.com/office/drawing/2014/main" id="{4319C0C6-70DE-4406-A0BB-392AB0406550}"/>
              </a:ext>
            </a:extLst>
          </p:cNvPr>
          <p:cNvSpPr>
            <a:spLocks noGrp="1"/>
          </p:cNvSpPr>
          <p:nvPr>
            <p:ph idx="1"/>
          </p:nvPr>
        </p:nvSpPr>
        <p:spPr/>
        <p:txBody>
          <a:bodyPr/>
          <a:lstStyle/>
          <a:p>
            <a:pPr marL="342900" indent="-342900" algn="just">
              <a:buFont typeface="Arial" panose="020B0604020202020204" pitchFamily="34" charset="0"/>
              <a:buChar char="•"/>
            </a:pPr>
            <a:r>
              <a:rPr lang="it-IT" dirty="0"/>
              <a:t>Interface </a:t>
            </a:r>
            <a:r>
              <a:rPr lang="it-IT" dirty="0" err="1"/>
              <a:t>requirements</a:t>
            </a:r>
            <a:r>
              <a:rPr lang="it-IT" dirty="0"/>
              <a:t>:</a:t>
            </a:r>
          </a:p>
          <a:p>
            <a:pPr marL="457200" lvl="1" indent="0" algn="just">
              <a:buNone/>
            </a:pPr>
            <a:r>
              <a:rPr lang="en-US" dirty="0">
                <a:latin typeface="+mn-lt"/>
              </a:rPr>
              <a:t>On the calendar main screen, the user can press the “Trips” button on the bottom left side of the screen (the light blue one with a plane on it) and the main screen will change to show the trips and all the events will become black and white.</a:t>
            </a:r>
          </a:p>
          <a:p>
            <a:pPr marL="457200" lvl="1" indent="0" algn="just">
              <a:buNone/>
            </a:pPr>
            <a:endParaRPr lang="en-US" dirty="0">
              <a:latin typeface="+mn-lt"/>
            </a:endParaRPr>
          </a:p>
          <a:p>
            <a:pPr marL="342900" indent="-342900" algn="just">
              <a:buFont typeface="Arial" panose="020B0604020202020204" pitchFamily="34" charset="0"/>
              <a:buChar char="•"/>
            </a:pPr>
            <a:r>
              <a:rPr lang="it-IT" dirty="0"/>
              <a:t>Performance </a:t>
            </a:r>
            <a:r>
              <a:rPr lang="it-IT" dirty="0" err="1"/>
              <a:t>requirements</a:t>
            </a:r>
            <a:r>
              <a:rPr lang="it-IT" dirty="0"/>
              <a:t>:</a:t>
            </a:r>
          </a:p>
          <a:p>
            <a:pPr marL="457200" lvl="1" indent="0" algn="just">
              <a:buNone/>
            </a:pPr>
            <a:r>
              <a:rPr lang="en-US" dirty="0">
                <a:latin typeface="+mn-lt"/>
              </a:rPr>
              <a:t>Trips solutions are updated daily until the day of the trip, then every hour until half an hour before the trip, finally every minute until the trip begins.</a:t>
            </a:r>
            <a:endParaRPr lang="it-IT" dirty="0">
              <a:latin typeface="+mn-lt"/>
            </a:endParaRPr>
          </a:p>
          <a:p>
            <a:pPr algn="just"/>
            <a:endParaRPr lang="en-US" dirty="0"/>
          </a:p>
        </p:txBody>
      </p:sp>
    </p:spTree>
    <p:extLst>
      <p:ext uri="{BB962C8B-B14F-4D97-AF65-F5344CB8AC3E}">
        <p14:creationId xmlns:p14="http://schemas.microsoft.com/office/powerpoint/2010/main" val="3541720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59D53D-2EED-444A-8F52-5EACA5FEA0C6}"/>
              </a:ext>
            </a:extLst>
          </p:cNvPr>
          <p:cNvSpPr>
            <a:spLocks noGrp="1"/>
          </p:cNvSpPr>
          <p:nvPr>
            <p:ph type="title"/>
          </p:nvPr>
        </p:nvSpPr>
        <p:spPr/>
        <p:txBody>
          <a:bodyPr/>
          <a:lstStyle/>
          <a:p>
            <a:r>
              <a:rPr lang="it-IT" dirty="0" err="1"/>
              <a:t>Assumptions</a:t>
            </a:r>
            <a:endParaRPr lang="en-US" dirty="0"/>
          </a:p>
        </p:txBody>
      </p:sp>
      <p:sp>
        <p:nvSpPr>
          <p:cNvPr id="3" name="Segnaposto contenuto 2">
            <a:extLst>
              <a:ext uri="{FF2B5EF4-FFF2-40B4-BE49-F238E27FC236}">
                <a16:creationId xmlns:a16="http://schemas.microsoft.com/office/drawing/2014/main" id="{27BD0E01-A0BE-405E-9D18-B7C118A6D291}"/>
              </a:ext>
            </a:extLst>
          </p:cNvPr>
          <p:cNvSpPr>
            <a:spLocks noGrp="1"/>
          </p:cNvSpPr>
          <p:nvPr>
            <p:ph idx="1"/>
          </p:nvPr>
        </p:nvSpPr>
        <p:spPr>
          <a:xfrm>
            <a:off x="178742" y="1184989"/>
            <a:ext cx="8800600" cy="4814594"/>
          </a:xfrm>
        </p:spPr>
        <p:txBody>
          <a:bodyPr>
            <a:normAutofit/>
          </a:bodyPr>
          <a:lstStyle/>
          <a:p>
            <a:pPr algn="just"/>
            <a:r>
              <a:rPr lang="en-US" dirty="0"/>
              <a:t>We suppose that the following conditions are true in the analyzed world:</a:t>
            </a:r>
          </a:p>
          <a:p>
            <a:pPr marL="342900" indent="-342900" algn="just">
              <a:buFont typeface="Arial" panose="020B0604020202020204" pitchFamily="34" charset="0"/>
              <a:buChar char="•"/>
            </a:pPr>
            <a:r>
              <a:rPr lang="en-US" dirty="0"/>
              <a:t>the geographical area of the city is included in the coverage area of most common mobile communication technologies (3g, 4g) offered by main telecommunications companies;</a:t>
            </a:r>
          </a:p>
          <a:p>
            <a:pPr marL="342900" indent="-342900" algn="just">
              <a:buFont typeface="Arial" panose="020B0604020202020204" pitchFamily="34" charset="0"/>
              <a:buChar char="•"/>
            </a:pPr>
            <a:r>
              <a:rPr lang="en-US" dirty="0"/>
              <a:t>users must be subscripted to a sharing service if they want to use it;</a:t>
            </a:r>
          </a:p>
          <a:p>
            <a:pPr marL="342900" indent="-342900" algn="just">
              <a:buFont typeface="Arial" panose="020B0604020202020204" pitchFamily="34" charset="0"/>
              <a:buChar char="•"/>
            </a:pPr>
            <a:r>
              <a:rPr lang="en-US" dirty="0"/>
              <a:t>APIs used by the application will always be updated on traffic status, eventual incidents and weather conditions;</a:t>
            </a:r>
          </a:p>
          <a:p>
            <a:pPr marL="342900" indent="-342900" algn="just">
              <a:buFont typeface="Arial" panose="020B0604020202020204" pitchFamily="34" charset="0"/>
              <a:buChar char="•"/>
            </a:pPr>
            <a:r>
              <a:rPr lang="en-US" dirty="0"/>
              <a:t>sharing services’ APIs signals their means if and only if the means are where the APIs say, and they are not occupied or booked;</a:t>
            </a:r>
          </a:p>
          <a:p>
            <a:pPr marL="342900" indent="-342900" algn="just">
              <a:buFont typeface="Arial" panose="020B0604020202020204" pitchFamily="34" charset="0"/>
              <a:buChar char="•"/>
            </a:pPr>
            <a:r>
              <a:rPr lang="en-US" dirty="0"/>
              <a:t>users always have a working internet connection;</a:t>
            </a:r>
          </a:p>
          <a:p>
            <a:pPr marL="342900" indent="-342900" algn="just">
              <a:buFont typeface="Arial" panose="020B0604020202020204" pitchFamily="34" charset="0"/>
              <a:buChar char="•"/>
            </a:pPr>
            <a:r>
              <a:rPr lang="en-US" dirty="0"/>
              <a:t>half an hour is enough warning time for users to start a trip;</a:t>
            </a:r>
          </a:p>
          <a:p>
            <a:pPr marL="342900" indent="-342900" algn="just">
              <a:buFont typeface="Arial" panose="020B0604020202020204" pitchFamily="34" charset="0"/>
              <a:buChar char="•"/>
            </a:pPr>
            <a:r>
              <a:rPr lang="en-US" dirty="0"/>
              <a:t>the user cannot ride two means of transport at the same time.</a:t>
            </a:r>
            <a:endParaRPr lang="it-IT" dirty="0"/>
          </a:p>
        </p:txBody>
      </p:sp>
    </p:spTree>
    <p:extLst>
      <p:ext uri="{BB962C8B-B14F-4D97-AF65-F5344CB8AC3E}">
        <p14:creationId xmlns:p14="http://schemas.microsoft.com/office/powerpoint/2010/main" val="485945317"/>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POLI</Template>
  <TotalTime>813</TotalTime>
  <Words>636</Words>
  <Application>Microsoft Office PowerPoint</Application>
  <PresentationFormat>Presentazione su schermo (4:3)</PresentationFormat>
  <Paragraphs>118</Paragraphs>
  <Slides>25</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25</vt:i4>
      </vt:variant>
    </vt:vector>
  </HeadingPairs>
  <TitlesOfParts>
    <vt:vector size="29" baseType="lpstr">
      <vt:lpstr>Arial</vt:lpstr>
      <vt:lpstr>Calibri</vt:lpstr>
      <vt:lpstr>Wingdings</vt:lpstr>
      <vt:lpstr>POLI</vt:lpstr>
      <vt:lpstr>Titolo presentazione sottotitolo</vt:lpstr>
      <vt:lpstr>Firma convenzione  Politecnico di Milano e Veneranda Fabbrica del Duomo di Milano</vt:lpstr>
      <vt:lpstr>Goals of the system</vt:lpstr>
      <vt:lpstr>Goals of the system</vt:lpstr>
      <vt:lpstr>Use Case</vt:lpstr>
      <vt:lpstr>Use Case – Trip options management sequence diagram</vt:lpstr>
      <vt:lpstr>Requirements</vt:lpstr>
      <vt:lpstr>Requirements</vt:lpstr>
      <vt:lpstr>Assumptions</vt:lpstr>
      <vt:lpstr>Alloy</vt:lpstr>
      <vt:lpstr>Constraints</vt:lpstr>
      <vt:lpstr>Assertions</vt:lpstr>
      <vt:lpstr>Results</vt:lpstr>
      <vt:lpstr>Firma convenzione  Politecnico di Milano e Veneranda Fabbrica del Duomo di Milano</vt:lpstr>
      <vt:lpstr>High Level</vt:lpstr>
      <vt:lpstr>Corresponding Deployment Diagram</vt:lpstr>
      <vt:lpstr>Cloud Computing and IaaS</vt:lpstr>
      <vt:lpstr>Component Diagram</vt:lpstr>
      <vt:lpstr>Runtime view – Trip computation</vt:lpstr>
      <vt:lpstr>Main decisions </vt:lpstr>
      <vt:lpstr>Most important algorithm</vt:lpstr>
      <vt:lpstr>Most important algorithm</vt:lpstr>
      <vt:lpstr>Most important algorithm</vt:lpstr>
      <vt:lpstr>Implementation, integration and test plan</vt:lpstr>
      <vt:lpstr>Implementation, integration and test plan</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Roberto Bigazzi</cp:lastModifiedBy>
  <cp:revision>82</cp:revision>
  <dcterms:created xsi:type="dcterms:W3CDTF">2015-05-26T12:27:57Z</dcterms:created>
  <dcterms:modified xsi:type="dcterms:W3CDTF">2018-01-19T10:07:24Z</dcterms:modified>
</cp:coreProperties>
</file>